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3"/>
  </p:notesMasterIdLst>
  <p:sldIdLst>
    <p:sldId id="256" r:id="rId5"/>
    <p:sldId id="257" r:id="rId6"/>
    <p:sldId id="410" r:id="rId7"/>
    <p:sldId id="411" r:id="rId8"/>
    <p:sldId id="412" r:id="rId9"/>
    <p:sldId id="413" r:id="rId10"/>
    <p:sldId id="414" r:id="rId11"/>
    <p:sldId id="415" r:id="rId12"/>
    <p:sldId id="426" r:id="rId13"/>
    <p:sldId id="416" r:id="rId14"/>
    <p:sldId id="295" r:id="rId15"/>
    <p:sldId id="358" r:id="rId16"/>
    <p:sldId id="429" r:id="rId17"/>
    <p:sldId id="430" r:id="rId18"/>
    <p:sldId id="394" r:id="rId19"/>
    <p:sldId id="424" r:id="rId20"/>
    <p:sldId id="446" r:id="rId21"/>
    <p:sldId id="445" r:id="rId22"/>
    <p:sldId id="310" r:id="rId23"/>
    <p:sldId id="309" r:id="rId24"/>
    <p:sldId id="421" r:id="rId25"/>
    <p:sldId id="419" r:id="rId26"/>
    <p:sldId id="303" r:id="rId27"/>
    <p:sldId id="420" r:id="rId28"/>
    <p:sldId id="304" r:id="rId29"/>
    <p:sldId id="434" r:id="rId30"/>
    <p:sldId id="305" r:id="rId31"/>
    <p:sldId id="435" r:id="rId32"/>
    <p:sldId id="258" r:id="rId33"/>
    <p:sldId id="259" r:id="rId34"/>
    <p:sldId id="261" r:id="rId35"/>
    <p:sldId id="264" r:id="rId36"/>
    <p:sldId id="268" r:id="rId37"/>
    <p:sldId id="260" r:id="rId38"/>
    <p:sldId id="262" r:id="rId39"/>
    <p:sldId id="422" r:id="rId40"/>
    <p:sldId id="440" r:id="rId41"/>
    <p:sldId id="441" r:id="rId42"/>
    <p:sldId id="442" r:id="rId43"/>
    <p:sldId id="443" r:id="rId44"/>
    <p:sldId id="436" r:id="rId45"/>
    <p:sldId id="263" r:id="rId46"/>
    <p:sldId id="265" r:id="rId47"/>
    <p:sldId id="266" r:id="rId48"/>
    <p:sldId id="301" r:id="rId49"/>
    <p:sldId id="297" r:id="rId50"/>
    <p:sldId id="269" r:id="rId51"/>
    <p:sldId id="267" r:id="rId52"/>
    <p:sldId id="270" r:id="rId53"/>
    <p:sldId id="271" r:id="rId54"/>
    <p:sldId id="272" r:id="rId55"/>
    <p:sldId id="274" r:id="rId56"/>
    <p:sldId id="275" r:id="rId57"/>
    <p:sldId id="276" r:id="rId58"/>
    <p:sldId id="273" r:id="rId59"/>
    <p:sldId id="277" r:id="rId60"/>
    <p:sldId id="278" r:id="rId61"/>
    <p:sldId id="279" r:id="rId62"/>
    <p:sldId id="280" r:id="rId63"/>
    <p:sldId id="281" r:id="rId64"/>
    <p:sldId id="283" r:id="rId65"/>
    <p:sldId id="284" r:id="rId66"/>
    <p:sldId id="285" r:id="rId67"/>
    <p:sldId id="403" r:id="rId68"/>
    <p:sldId id="404" r:id="rId69"/>
    <p:sldId id="286" r:id="rId70"/>
    <p:sldId id="288" r:id="rId71"/>
    <p:sldId id="289" r:id="rId72"/>
    <p:sldId id="290" r:id="rId73"/>
    <p:sldId id="291" r:id="rId74"/>
    <p:sldId id="292" r:id="rId75"/>
    <p:sldId id="293" r:id="rId76"/>
    <p:sldId id="431" r:id="rId77"/>
    <p:sldId id="432" r:id="rId78"/>
    <p:sldId id="437" r:id="rId79"/>
    <p:sldId id="438" r:id="rId80"/>
    <p:sldId id="439" r:id="rId81"/>
    <p:sldId id="433"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464"/>
    <a:srgbClr val="636464"/>
    <a:srgbClr val="7D7D7D"/>
    <a:srgbClr val="DC4A19"/>
    <a:srgbClr val="7393C2"/>
    <a:srgbClr val="FFFFFF"/>
    <a:srgbClr val="F39E0B"/>
    <a:srgbClr val="404040"/>
    <a:srgbClr val="51BEC8"/>
    <a:srgbClr val="00A3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BF7FCF-C2D2-B877-1FD1-7B0F314F95A5}" v="1" dt="2020-03-10T10:02:17.578"/>
    <p1510:client id="{83A79CCE-A689-1705-6F42-C5649F24F2E7}" v="2" dt="2020-03-10T09:54:57.144"/>
    <p1510:client id="{9EA635B9-8B69-CACF-F26F-54A50597F415}" v="32" dt="2019-09-04T02:09:49.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3278" autoAdjust="0"/>
  </p:normalViewPr>
  <p:slideViewPr>
    <p:cSldViewPr snapToGrid="0" snapToObjects="1">
      <p:cViewPr>
        <p:scale>
          <a:sx n="100" d="100"/>
          <a:sy n="100" d="100"/>
        </p:scale>
        <p:origin x="896" y="560"/>
      </p:cViewPr>
      <p:guideLst>
        <p:guide orient="horz" pos="2092"/>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notesViewPr>
    <p:cSldViewPr snapToGrid="0" snapToObjects="1">
      <p:cViewPr varScale="1">
        <p:scale>
          <a:sx n="89" d="100"/>
          <a:sy n="89" d="100"/>
        </p:scale>
        <p:origin x="3840"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BAC71-C2FD-604A-9005-7CA74AD175D0}" type="datetimeFigureOut">
              <a:rPr lang="en-US" smtClean="0"/>
              <a:t>6/23/20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E5AAE-F5E6-624D-801D-6B3C57E1BD9F}" type="slidenum">
              <a:rPr lang="en-US" smtClean="0"/>
              <a:t>‹#›</a:t>
            </a:fld>
            <a:endParaRPr lang="en-US" dirty="0"/>
          </a:p>
        </p:txBody>
      </p:sp>
    </p:spTree>
    <p:extLst>
      <p:ext uri="{BB962C8B-B14F-4D97-AF65-F5344CB8AC3E}">
        <p14:creationId xmlns:p14="http://schemas.microsoft.com/office/powerpoint/2010/main" val="195132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zh-tw/azure/automation/automation-runbook-types#python-runbook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06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Ruby</a:t>
            </a:r>
            <a:r>
              <a:rPr lang="zh-TW" altLang="en-US">
                <a:ea typeface="新細明體"/>
                <a:cs typeface="Calibri"/>
              </a:rPr>
              <a:t>的領域特殊語言</a:t>
            </a:r>
          </a:p>
          <a:p>
            <a:r>
              <a:rPr lang="zh-TW">
                <a:ea typeface="新細明體"/>
              </a:rPr>
              <a:t>儲存系統組態「烹飪recipes」或「食譜cookbooks」</a:t>
            </a:r>
          </a:p>
          <a:p>
            <a:endParaRPr lang="zh-TW" altLang="en-US" dirty="0">
              <a:ea typeface="新細明體"/>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53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ea typeface="DengXian"/>
                <a:cs typeface="Calibri"/>
              </a:rPr>
              <a:t>幾乎可用於所有平台或雲服務</a:t>
            </a:r>
          </a:p>
          <a:p>
            <a:r>
              <a:rPr lang="zh-CN" altLang="en-US">
                <a:ea typeface="DengXian"/>
                <a:cs typeface="Calibri"/>
              </a:rPr>
              <a:t>允許表示從硬體, 虛擬機一路到郵件與DNS的所有內容 且與其他系統互不相斥</a:t>
            </a:r>
          </a:p>
          <a:p>
            <a:endParaRPr lang="zh-CN" altLang="en-US" dirty="0">
              <a:ea typeface="DengXian"/>
            </a:endParaRPr>
          </a:p>
          <a:p>
            <a:r>
              <a:rPr lang="zh-TW" altLang="en-US">
                <a:ea typeface="新細明體"/>
              </a:rPr>
              <a:t>基礎架構即代碼（</a:t>
            </a:r>
            <a:r>
              <a:rPr lang="en-US" altLang="zh-TW" dirty="0">
                <a:ea typeface="新細明體"/>
              </a:rPr>
              <a:t>Infrastructure</a:t>
            </a:r>
            <a:r>
              <a:rPr lang="zh-TW" altLang="en-US" dirty="0">
                <a:ea typeface="新細明體"/>
              </a:rPr>
              <a:t> </a:t>
            </a:r>
            <a:r>
              <a:rPr lang="en-US" altLang="zh-TW" dirty="0">
                <a:ea typeface="新細明體"/>
              </a:rPr>
              <a:t>as</a:t>
            </a:r>
            <a:r>
              <a:rPr lang="zh-TW" altLang="en-US" dirty="0">
                <a:ea typeface="新細明體"/>
              </a:rPr>
              <a:t> </a:t>
            </a:r>
            <a:r>
              <a:rPr lang="en-US" altLang="zh-TW" dirty="0">
                <a:ea typeface="新細明體"/>
              </a:rPr>
              <a:t>Code</a:t>
            </a:r>
            <a:br>
              <a:rPr lang="zh-TW" altLang="en-US" dirty="0">
                <a:cs typeface="+mn-lt"/>
              </a:rPr>
            </a:br>
            <a:br>
              <a:rPr lang="zh-TW" altLang="en-US" dirty="0">
                <a:cs typeface="+mn-lt"/>
              </a:rPr>
            </a:br>
            <a:r>
              <a:rPr lang="zh-TW" altLang="en-US">
                <a:ea typeface="新細明體"/>
              </a:rPr>
              <a:t>執行計劃（執行計劃）</a:t>
            </a:r>
            <a:br>
              <a:rPr lang="zh-TW" altLang="en-US" dirty="0">
                <a:cs typeface="+mn-lt"/>
              </a:rPr>
            </a:br>
            <a:r>
              <a:rPr lang="en-US" altLang="zh-TW" dirty="0">
                <a:ea typeface="新細明體"/>
              </a:rPr>
              <a:t>Terraform</a:t>
            </a:r>
            <a:r>
              <a:rPr lang="zh-TW" altLang="en-US">
                <a:ea typeface="新細明體"/>
              </a:rPr>
              <a:t>有一個計劃步驟，它生成一個執行計劃。執行計劃顯示了當執行</a:t>
            </a:r>
            <a:r>
              <a:rPr lang="en-US" altLang="zh-TW" dirty="0">
                <a:ea typeface="新細明體"/>
              </a:rPr>
              <a:t>apply</a:t>
            </a:r>
            <a:r>
              <a:rPr lang="zh-TW" altLang="en-US">
                <a:ea typeface="新細明體"/>
              </a:rPr>
              <a:t>命令時</a:t>
            </a:r>
            <a:r>
              <a:rPr lang="en-US" altLang="zh-TW" dirty="0">
                <a:ea typeface="新細明體"/>
              </a:rPr>
              <a:t>Terraform</a:t>
            </a:r>
            <a:r>
              <a:rPr lang="zh-TW" altLang="en-US">
                <a:ea typeface="新細明體"/>
              </a:rPr>
              <a:t>將要什麼。</a:t>
            </a:r>
            <a:endParaRPr lang="zh-CN" altLang="en-US">
              <a:ea typeface="新細明體"/>
            </a:endParaRPr>
          </a:p>
          <a:p>
            <a:r>
              <a:rPr lang="zh-TW" altLang="en-US">
                <a:ea typeface="新細明體"/>
              </a:rPr>
              <a:t>通過計劃進行提前檢查，可以使</a:t>
            </a:r>
            <a:r>
              <a:rPr lang="en-US" altLang="zh-TW" dirty="0">
                <a:ea typeface="新細明體"/>
              </a:rPr>
              <a:t>Terraform</a:t>
            </a:r>
            <a:r>
              <a:rPr lang="zh-TW" altLang="en-US">
                <a:ea typeface="新細明體"/>
              </a:rPr>
              <a:t>操作真正的基礎結構時避免意外。</a:t>
            </a:r>
            <a:br>
              <a:rPr lang="zh-TW" altLang="en-US" dirty="0">
                <a:cs typeface="+mn-lt"/>
              </a:rPr>
            </a:br>
            <a:br>
              <a:rPr lang="zh-TW" altLang="en-US" dirty="0">
                <a:cs typeface="+mn-lt"/>
              </a:rPr>
            </a:br>
            <a:r>
              <a:rPr lang="zh-TW" altLang="en-US">
                <a:ea typeface="新細明體"/>
              </a:rPr>
              <a:t>資源圖（資源圖）</a:t>
            </a:r>
            <a:br>
              <a:rPr lang="zh-TW" altLang="en-US" dirty="0">
                <a:cs typeface="+mn-lt"/>
              </a:rPr>
            </a:br>
            <a:r>
              <a:rPr lang="en-US" altLang="zh-TW" dirty="0">
                <a:ea typeface="新細明體"/>
              </a:rPr>
              <a:t>Terraform</a:t>
            </a:r>
            <a:r>
              <a:rPr lang="zh-TW" altLang="en-US">
                <a:ea typeface="新細明體"/>
              </a:rPr>
              <a:t>構建的所有資源的圖表，它能夠並行地創建和修改任何沒有相互依賴的資源。</a:t>
            </a:r>
            <a:endParaRPr lang="zh-CN" altLang="en-US" dirty="0">
              <a:ea typeface="新細明體"/>
            </a:endParaRPr>
          </a:p>
          <a:p>
            <a:r>
              <a:rPr lang="zh-TW" altLang="en-US">
                <a:ea typeface="新細明體"/>
              </a:rPr>
              <a:t>因此，</a:t>
            </a:r>
            <a:r>
              <a:rPr lang="en-US" altLang="zh-TW" dirty="0">
                <a:ea typeface="新細明體"/>
              </a:rPr>
              <a:t>Terraform</a:t>
            </a:r>
            <a:r>
              <a:rPr lang="zh-TW" altLang="en-US">
                <a:ea typeface="新細明體"/>
              </a:rPr>
              <a:t>可以高效地構建基礎設施，操作人員也可以通過圖表深入地解其基礎設施中的依賴關係。</a:t>
            </a:r>
            <a:br>
              <a:rPr lang="zh-TW" altLang="en-US" dirty="0">
                <a:cs typeface="+mn-lt"/>
              </a:rPr>
            </a:br>
            <a:br>
              <a:rPr lang="zh-TW" altLang="en-US" dirty="0">
                <a:cs typeface="+mn-lt"/>
              </a:rPr>
            </a:br>
            <a:r>
              <a:rPr lang="zh-TW" altLang="en-US">
                <a:ea typeface="新細明體"/>
              </a:rPr>
              <a:t>自動化變更（</a:t>
            </a:r>
            <a:r>
              <a:rPr lang="en-US" altLang="zh-TW" dirty="0">
                <a:ea typeface="新細明體"/>
              </a:rPr>
              <a:t>Change</a:t>
            </a:r>
            <a:r>
              <a:rPr lang="zh-TW" altLang="en-US" dirty="0">
                <a:ea typeface="新細明體"/>
              </a:rPr>
              <a:t> </a:t>
            </a:r>
            <a:r>
              <a:rPr lang="en-US" altLang="zh-TW" dirty="0">
                <a:ea typeface="新細明體"/>
              </a:rPr>
              <a:t>Automation</a:t>
            </a:r>
            <a:r>
              <a:rPr lang="zh-TW" altLang="en-US">
                <a:ea typeface="新細明體"/>
              </a:rPr>
              <a:t>）</a:t>
            </a:r>
            <a:br>
              <a:rPr lang="zh-TW" altLang="en-US" dirty="0">
                <a:cs typeface="+mn-lt"/>
              </a:rPr>
            </a:br>
            <a:r>
              <a:rPr lang="zh-TW" altLang="en-US">
                <a:ea typeface="新細明體"/>
              </a:rPr>
              <a:t>把複雜的變更集應用到基礎設施中，而無需人工交互。</a:t>
            </a:r>
            <a:endParaRPr lang="zh-CN" altLang="en-US">
              <a:ea typeface="新細明體"/>
            </a:endParaRPr>
          </a:p>
          <a:p>
            <a:r>
              <a:rPr lang="zh-TW" altLang="en-US">
                <a:ea typeface="新細明體"/>
              </a:rPr>
              <a:t>通過執行計劃和資源圖，我們可以確切地知道</a:t>
            </a:r>
            <a:r>
              <a:rPr lang="en-US" altLang="zh-TW" dirty="0">
                <a:ea typeface="新細明體"/>
              </a:rPr>
              <a:t>Terraform</a:t>
            </a:r>
            <a:r>
              <a:rPr lang="zh-TW" altLang="en-US">
                <a:ea typeface="新細明體"/>
              </a:rPr>
              <a:t>將會改變什麼，以什麼順序改變，從而避免許多可能的人為錯誤。</a:t>
            </a:r>
            <a:endParaRPr lang="zh-CN">
              <a:ea typeface="新細明體"/>
              <a:cs typeface="Calibri"/>
            </a:endParaRPr>
          </a:p>
          <a:p>
            <a:endParaRPr lang="zh-CN" altLang="en-US" dirty="0">
              <a:ea typeface="DengXian"/>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740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ea typeface="新細明體"/>
                <a:cs typeface="Calibri"/>
              </a:rPr>
              <a:t>提供一致管理層</a:t>
            </a:r>
            <a:endParaRPr lang="zh-TW" altLang="en-US" dirty="0">
              <a:ea typeface="新細明體"/>
            </a:endParaRPr>
          </a:p>
          <a:p>
            <a:r>
              <a:rPr lang="zh-TW" altLang="en-US">
                <a:ea typeface="新細明體"/>
              </a:rPr>
              <a:t>建立</a:t>
            </a:r>
            <a:r>
              <a:rPr lang="en-US"/>
              <a:t>,</a:t>
            </a:r>
            <a:r>
              <a:rPr lang="en-US" altLang="zh-TW" dirty="0">
                <a:ea typeface="新細明體"/>
              </a:rPr>
              <a:t> </a:t>
            </a:r>
            <a:r>
              <a:rPr lang="zh-TW" altLang="en-US" dirty="0">
                <a:ea typeface="新細明體"/>
              </a:rPr>
              <a:t>更新</a:t>
            </a:r>
            <a:r>
              <a:rPr lang="en-US" dirty="0"/>
              <a:t>,</a:t>
            </a:r>
            <a:r>
              <a:rPr lang="en-US" altLang="zh-TW" dirty="0">
                <a:ea typeface="新細明體"/>
              </a:rPr>
              <a:t> </a:t>
            </a:r>
            <a:r>
              <a:rPr lang="zh-TW" altLang="en-US" dirty="0">
                <a:ea typeface="新細明體"/>
              </a:rPr>
              <a:t>刪除資源</a:t>
            </a:r>
            <a:endParaRPr lang="zh-TW"/>
          </a:p>
          <a:p>
            <a:r>
              <a:rPr lang="zh-TW" altLang="en-US">
                <a:ea typeface="新細明體"/>
              </a:rPr>
              <a:t>控制</a:t>
            </a:r>
            <a:r>
              <a:rPr lang="en-US"/>
              <a:t>,</a:t>
            </a:r>
            <a:r>
              <a:rPr lang="en-US" altLang="zh-TW" dirty="0">
                <a:ea typeface="新細明體"/>
              </a:rPr>
              <a:t> </a:t>
            </a:r>
            <a:r>
              <a:rPr lang="zh-TW" altLang="en-US" dirty="0">
                <a:ea typeface="新細明體"/>
              </a:rPr>
              <a:t>稽核</a:t>
            </a:r>
            <a:r>
              <a:rPr lang="en-US" dirty="0"/>
              <a:t>,</a:t>
            </a:r>
            <a:r>
              <a:rPr lang="en-US" altLang="zh-TW" dirty="0">
                <a:ea typeface="新細明體"/>
              </a:rPr>
              <a:t> </a:t>
            </a:r>
            <a:r>
              <a:rPr lang="zh-TW" altLang="en-US" dirty="0">
                <a:ea typeface="新細明體"/>
              </a:rPr>
              <a:t>標記</a:t>
            </a:r>
          </a:p>
          <a:p>
            <a:r>
              <a:rPr lang="zh-TW" altLang="en-US">
                <a:ea typeface="新細明體"/>
                <a:cs typeface="Calibri"/>
              </a:rPr>
              <a:t>保護與組織資源</a:t>
            </a:r>
            <a:endParaRPr lang="zh-TW" altLang="en-US" dirty="0">
              <a:ea typeface="新細明體"/>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3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ea typeface="新細明體"/>
                <a:cs typeface="Calibri"/>
              </a:rPr>
              <a:t>關於Azure Resource Manager API</a:t>
            </a:r>
            <a:endParaRPr lang="zh-TW" altLang="en-US" dirty="0">
              <a:ea typeface="新細明體"/>
            </a:endParaRPr>
          </a:p>
          <a:p>
            <a:r>
              <a:rPr lang="zh-TW" altLang="en-US">
                <a:ea typeface="新細明體"/>
              </a:rPr>
              <a:t>各方都由相同</a:t>
            </a:r>
            <a:r>
              <a:rPr lang="en-US"/>
              <a:t>API</a:t>
            </a:r>
            <a:r>
              <a:rPr lang="zh-TW" altLang="en-US">
                <a:ea typeface="新細明體"/>
              </a:rPr>
              <a:t>處理，所以不同工具仍有同樣的結果與功能</a:t>
            </a:r>
            <a:endParaRPr lang="zh-TW">
              <a:ea typeface="新細明體"/>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705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zh-TW" altLang="en-US">
                <a:ea typeface="新細明體"/>
              </a:rPr>
              <a:t>以群組形式部屬</a:t>
            </a:r>
            <a:r>
              <a:rPr lang="en-US"/>
              <a:t>,</a:t>
            </a:r>
            <a:r>
              <a:rPr lang="zh-TW" altLang="en-US">
                <a:ea typeface="新細明體"/>
              </a:rPr>
              <a:t>管理</a:t>
            </a:r>
            <a:r>
              <a:rPr lang="en-US"/>
              <a:t>,</a:t>
            </a:r>
            <a:r>
              <a:rPr lang="zh-TW" altLang="en-US">
                <a:ea typeface="新細明體"/>
              </a:rPr>
              <a:t>監視所有資源，而非個別管理</a:t>
            </a:r>
          </a:p>
          <a:p>
            <a:pPr marL="171450" indent="-171450">
              <a:buFont typeface="Arial"/>
              <a:buChar char="•"/>
            </a:pPr>
            <a:r>
              <a:rPr lang="zh-TW" altLang="en-US"/>
              <a:t>可在方案周期持續數方案，確保資源部屬為一致狀態</a:t>
            </a:r>
            <a:endParaRPr lang="en-US" altLang="zh-TW"/>
          </a:p>
          <a:p>
            <a:pPr marL="171450" indent="-171450">
              <a:buFont typeface="Arial"/>
              <a:buChar char="•"/>
            </a:pPr>
            <a:r>
              <a:rPr lang="zh-TW" altLang="en-US">
                <a:ea typeface="新細明體"/>
              </a:rPr>
              <a:t>以範本而非指令碼來管理基礎結構</a:t>
            </a:r>
            <a:endParaRPr lang="en-US" altLang="zh-TW">
              <a:ea typeface="新細明體"/>
            </a:endParaRPr>
          </a:p>
          <a:p>
            <a:pPr marL="171450" indent="-171450">
              <a:buFont typeface="Arial"/>
              <a:buChar char="•"/>
            </a:pPr>
            <a:r>
              <a:rPr lang="zh-TW" altLang="en-US"/>
              <a:t>定義資源間的相依性，確保資源部屬順序正確</a:t>
            </a:r>
            <a:endParaRPr lang="en-US" altLang="zh-TW"/>
          </a:p>
          <a:p>
            <a:pPr marL="171450" indent="-171450">
              <a:buFont typeface="Arial"/>
              <a:buChar char="•"/>
            </a:pPr>
            <a:r>
              <a:rPr lang="zh-TW" altLang="en-US"/>
              <a:t>可將存取控制套用至資源群組中的所有服務</a:t>
            </a:r>
            <a:endParaRPr lang="en-US" altLang="zh-TW"/>
          </a:p>
          <a:p>
            <a:pPr marL="171450" indent="-171450">
              <a:buFont typeface="Arial"/>
              <a:buChar char="•"/>
            </a:pPr>
            <a:r>
              <a:rPr lang="zh-TW" altLang="en-US"/>
              <a:t>可在資源上套用標籤</a:t>
            </a:r>
            <a:endParaRPr lang="en-US" altLang="zh-TW"/>
          </a:p>
          <a:p>
            <a:pPr marL="171450" indent="-171450">
              <a:buFont typeface="Arial"/>
              <a:buChar char="•"/>
            </a:pPr>
            <a:r>
              <a:rPr lang="zh-TW" altLang="en-US"/>
              <a:t>可檢視同標籤之資源與資源群組</a:t>
            </a:r>
            <a:endParaRPr lang="en-US"/>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58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zh-TW" altLang="en-US"/>
              <a:t>定義</a:t>
            </a:r>
            <a:r>
              <a:rPr lang="en-US"/>
              <a:t>Azure</a:t>
            </a:r>
            <a:r>
              <a:rPr lang="zh-TW" altLang="en-US"/>
              <a:t>方案的基礎結構</a:t>
            </a:r>
          </a:p>
          <a:p>
            <a:pPr marL="171450" indent="-171450">
              <a:buFont typeface="Arial"/>
              <a:buChar char="•"/>
            </a:pPr>
            <a:r>
              <a:rPr lang="zh-TW" altLang="en-US"/>
              <a:t>使用</a:t>
            </a:r>
            <a:r>
              <a:rPr lang="en-US"/>
              <a:t>JSON</a:t>
            </a:r>
            <a:r>
              <a:rPr lang="zh-TW" altLang="en-US"/>
              <a:t>與與運算式為基本語法</a:t>
            </a:r>
            <a:endParaRPr lang="en-US" altLang="zh-TW"/>
          </a:p>
          <a:p>
            <a:pPr marL="171450" indent="-171450">
              <a:buFont typeface="Arial"/>
              <a:buChar char="•"/>
            </a:pPr>
            <a:r>
              <a:rPr lang="zh-TW" altLang="en-US"/>
              <a:t>可由單一範本定義整個結構</a:t>
            </a:r>
            <a:endParaRPr lang="en-US" altLang="zh-TW"/>
          </a:p>
          <a:p>
            <a:pPr marL="171450" indent="-171450">
              <a:buFont typeface="Arial"/>
              <a:buChar char="•"/>
            </a:pPr>
            <a:r>
              <a:rPr lang="zh-TW" altLang="en-US"/>
              <a:t>可將整個結構分為多個特定目的的範本</a:t>
            </a:r>
            <a:endParaRPr lang="en-US" altLang="zh-TW"/>
          </a:p>
          <a:p>
            <a:pPr marL="171450" indent="-171450">
              <a:buFont typeface="Arial"/>
              <a:buChar char="•"/>
            </a:pPr>
            <a:r>
              <a:rPr lang="zh-TW" altLang="en-US"/>
              <a:t>可由範本進行基礎結構的更新</a:t>
            </a:r>
            <a:endParaRPr lang="en-US" altLang="zh-TW"/>
          </a:p>
          <a:p>
            <a:pPr marL="171450" indent="-171450">
              <a:buFont typeface="Arial"/>
              <a:buChar char="•"/>
            </a:pPr>
            <a:r>
              <a:rPr lang="zh-TW" altLang="en-US"/>
              <a:t>會成為應用程式原始碼的一部份</a:t>
            </a:r>
            <a:endParaRPr lang="en-US" altLang="zh-TW"/>
          </a:p>
          <a:p>
            <a:pPr marL="171450" indent="-171450">
              <a:buFont typeface="Arial"/>
              <a:buChar char="•"/>
            </a:pPr>
            <a:r>
              <a:rPr lang="zh-TW" altLang="en-US"/>
              <a:t>可由範本進行重複部屬，不須重新定義資源環境</a:t>
            </a:r>
            <a:endParaRPr lang="en-US"/>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268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407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err="1">
                <a:ea typeface="新細明體"/>
              </a:rPr>
              <a:t>將基礎設施作為代碼，版本管理起來，強調多個系統及其配置在改變時具有一致性</a:t>
            </a:r>
            <a:r>
              <a:rPr lang="en-US"/>
              <a:t>,</a:t>
            </a:r>
            <a:r>
              <a:rPr lang="en-US" altLang="zh-TW">
                <a:ea typeface="新細明體"/>
              </a:rPr>
              <a:t> </a:t>
            </a:r>
            <a:r>
              <a:rPr lang="zh-TW" altLang="en-US" err="1">
                <a:ea typeface="新細明體"/>
              </a:rPr>
              <a:t>可重複</a:t>
            </a:r>
            <a:r>
              <a:rPr lang="zh-TW" altLang="en-US">
                <a:ea typeface="新細明體"/>
              </a:rPr>
              <a:t>。</a:t>
            </a:r>
          </a:p>
          <a:p>
            <a:pPr marL="171450" indent="-171450">
              <a:buFont typeface="Arial"/>
              <a:buChar char="•"/>
            </a:pPr>
            <a:r>
              <a:rPr lang="zh-TW" altLang="en-US" b="1" err="1">
                <a:ea typeface="新細明體"/>
              </a:rPr>
              <a:t>系統可輕鬆重建</a:t>
            </a:r>
            <a:r>
              <a:rPr lang="en-US"/>
              <a:t>:</a:t>
            </a:r>
            <a:r>
              <a:rPr lang="en-US" altLang="zh-TW">
                <a:ea typeface="新細明體"/>
              </a:rPr>
              <a:t> </a:t>
            </a:r>
            <a:r>
              <a:rPr lang="zh-TW" altLang="en-US" err="1">
                <a:ea typeface="新細明體"/>
              </a:rPr>
              <a:t>能輕鬆可靠的重現設施內的任何元素</a:t>
            </a:r>
            <a:endParaRPr lang="en-US" altLang="zh-TW" err="1">
              <a:ea typeface="新細明體"/>
            </a:endParaRPr>
          </a:p>
          <a:p>
            <a:pPr marL="171450" indent="-171450">
              <a:buFont typeface="Arial"/>
              <a:buChar char="•"/>
            </a:pPr>
            <a:r>
              <a:rPr lang="zh-TW" altLang="en-US" b="1" err="1">
                <a:ea typeface="新細明體"/>
              </a:rPr>
              <a:t>系統可任意處理</a:t>
            </a:r>
            <a:r>
              <a:rPr lang="en-US"/>
              <a:t>:</a:t>
            </a:r>
            <a:r>
              <a:rPr lang="en-US" altLang="zh-TW">
                <a:ea typeface="新細明體"/>
              </a:rPr>
              <a:t> </a:t>
            </a:r>
            <a:r>
              <a:rPr lang="zh-TW" altLang="en-US" err="1">
                <a:ea typeface="新細明體"/>
              </a:rPr>
              <a:t>可隨意新增</a:t>
            </a:r>
            <a:r>
              <a:rPr lang="en-US"/>
              <a:t>,</a:t>
            </a:r>
            <a:r>
              <a:rPr lang="en-US" altLang="zh-TW">
                <a:ea typeface="新細明體"/>
              </a:rPr>
              <a:t> </a:t>
            </a:r>
            <a:r>
              <a:rPr lang="zh-TW" altLang="en-US" err="1">
                <a:ea typeface="新細明體"/>
              </a:rPr>
              <a:t>刪除</a:t>
            </a:r>
            <a:r>
              <a:rPr lang="en-US"/>
              <a:t>,</a:t>
            </a:r>
            <a:r>
              <a:rPr lang="en-US" altLang="zh-TW">
                <a:ea typeface="新細明體"/>
              </a:rPr>
              <a:t> </a:t>
            </a:r>
            <a:r>
              <a:rPr lang="zh-TW" altLang="en-US" err="1">
                <a:ea typeface="新細明體"/>
              </a:rPr>
              <a:t>修改</a:t>
            </a:r>
            <a:r>
              <a:rPr lang="en-US"/>
              <a:t>,</a:t>
            </a:r>
            <a:r>
              <a:rPr lang="en-US" altLang="zh-TW">
                <a:ea typeface="新細明體"/>
              </a:rPr>
              <a:t> </a:t>
            </a:r>
            <a:r>
              <a:rPr lang="zh-TW" altLang="en-US" err="1">
                <a:ea typeface="新細明體"/>
              </a:rPr>
              <a:t>移動資源</a:t>
            </a:r>
            <a:endParaRPr lang="en-US" altLang="zh-TW" err="1">
              <a:ea typeface="新細明體"/>
            </a:endParaRPr>
          </a:p>
          <a:p>
            <a:pPr marL="171450" indent="-171450">
              <a:buFont typeface="Arial"/>
              <a:buChar char="•"/>
            </a:pPr>
            <a:r>
              <a:rPr lang="zh-TW" altLang="en-US" b="1" err="1">
                <a:ea typeface="新細明體"/>
              </a:rPr>
              <a:t>各個系統皆一致</a:t>
            </a:r>
            <a:r>
              <a:rPr lang="en-US"/>
              <a:t>:</a:t>
            </a:r>
            <a:r>
              <a:rPr lang="en-US" altLang="zh-TW">
                <a:ea typeface="新細明體"/>
              </a:rPr>
              <a:t> </a:t>
            </a:r>
            <a:r>
              <a:rPr lang="zh-TW" altLang="en-US" err="1">
                <a:ea typeface="新細明體"/>
              </a:rPr>
              <a:t>除了區分身分的</a:t>
            </a:r>
            <a:r>
              <a:rPr lang="en-US" err="1"/>
              <a:t>IP</a:t>
            </a:r>
            <a:r>
              <a:rPr lang="zh-TW" altLang="en-US" err="1">
                <a:ea typeface="新細明體"/>
              </a:rPr>
              <a:t>之外幾乎完全相同</a:t>
            </a:r>
            <a:endParaRPr lang="en-US" altLang="zh-TW" err="1">
              <a:ea typeface="新細明體"/>
            </a:endParaRPr>
          </a:p>
          <a:p>
            <a:pPr marL="171450" indent="-171450">
              <a:buFont typeface="Arial"/>
              <a:buChar char="•"/>
            </a:pPr>
            <a:r>
              <a:rPr lang="zh-TW" altLang="en-US" b="1" err="1">
                <a:ea typeface="新細明體"/>
              </a:rPr>
              <a:t>各行為皆可重複</a:t>
            </a:r>
            <a:r>
              <a:rPr lang="en-US"/>
              <a:t>:</a:t>
            </a:r>
            <a:r>
              <a:rPr lang="en-US" altLang="zh-TW">
                <a:ea typeface="新細明體"/>
              </a:rPr>
              <a:t> </a:t>
            </a:r>
            <a:r>
              <a:rPr lang="zh-TW" altLang="en-US" err="1">
                <a:ea typeface="新細明體"/>
              </a:rPr>
              <a:t>基於第一項可重建原則的結果</a:t>
            </a:r>
            <a:endParaRPr lang="en-US" altLang="zh-TW" err="1">
              <a:ea typeface="新細明體"/>
            </a:endParaRPr>
          </a:p>
          <a:p>
            <a:pPr marL="171450" indent="-171450">
              <a:buFont typeface="Arial"/>
              <a:buChar char="•"/>
            </a:pPr>
            <a:r>
              <a:rPr lang="zh-TW" altLang="en-US" b="1" err="1">
                <a:ea typeface="新細明體"/>
              </a:rPr>
              <a:t>設計可彈性變化</a:t>
            </a:r>
            <a:r>
              <a:rPr lang="en-US"/>
              <a:t>:</a:t>
            </a:r>
            <a:r>
              <a:rPr lang="en-US" altLang="zh-TW">
                <a:ea typeface="新細明體"/>
              </a:rPr>
              <a:t> </a:t>
            </a:r>
            <a:r>
              <a:rPr lang="zh-TW" altLang="en-US" err="1">
                <a:ea typeface="新細明體"/>
              </a:rPr>
              <a:t>確保系統能安全</a:t>
            </a:r>
            <a:r>
              <a:rPr lang="en-US"/>
              <a:t>,</a:t>
            </a:r>
            <a:r>
              <a:rPr lang="en-US" altLang="zh-TW">
                <a:ea typeface="新細明體"/>
              </a:rPr>
              <a:t> </a:t>
            </a:r>
            <a:r>
              <a:rPr lang="zh-TW" altLang="en-US" err="1">
                <a:ea typeface="新細明體"/>
              </a:rPr>
              <a:t>迅速</a:t>
            </a:r>
            <a:r>
              <a:rPr lang="en-US"/>
              <a:t>,</a:t>
            </a:r>
            <a:r>
              <a:rPr lang="en-US" altLang="zh-TW">
                <a:ea typeface="新細明體"/>
              </a:rPr>
              <a:t> </a:t>
            </a:r>
            <a:r>
              <a:rPr lang="zh-TW" altLang="en-US" err="1">
                <a:ea typeface="新細明體"/>
              </a:rPr>
              <a:t>頻繁的變化</a:t>
            </a:r>
            <a:endParaRPr lang="en-US" err="1">
              <a:ea typeface="新細明體"/>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68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zh-TW" altLang="en-US">
                <a:ea typeface="新細明體"/>
              </a:rPr>
              <a:t>一致性</a:t>
            </a:r>
            <a:r>
              <a:rPr lang="en-US" altLang="zh-TW">
                <a:ea typeface="新細明體"/>
              </a:rPr>
              <a:t> </a:t>
            </a:r>
            <a:endParaRPr lang="zh-TW" altLang="en-US"/>
          </a:p>
          <a:p>
            <a:pPr marL="628650" lvl="1" indent="-171450">
              <a:buFont typeface="Arial"/>
              <a:buChar char="•"/>
            </a:pPr>
            <a:r>
              <a:rPr lang="zh-TW" altLang="en-US"/>
              <a:t>不變地實現標準化配置與部署</a:t>
            </a:r>
            <a:endParaRPr lang="en-US" altLang="zh-TW"/>
          </a:p>
          <a:p>
            <a:pPr marL="171450" indent="-171450">
              <a:buFont typeface="Arial"/>
              <a:buChar char="•"/>
            </a:pPr>
            <a:r>
              <a:rPr lang="zh-TW" altLang="en-US">
                <a:ea typeface="新細明體"/>
              </a:rPr>
              <a:t>加快</a:t>
            </a:r>
            <a:r>
              <a:rPr lang="en-US" altLang="zh-TW"/>
              <a:t> </a:t>
            </a:r>
          </a:p>
          <a:p>
            <a:pPr marL="628650" lvl="1" indent="-171450">
              <a:buFont typeface="Arial"/>
              <a:buChar char="•"/>
            </a:pPr>
            <a:r>
              <a:rPr lang="zh-TW" altLang="en-US"/>
              <a:t>加速配置與部署</a:t>
            </a:r>
            <a:endParaRPr lang="en-US" altLang="zh-TW"/>
          </a:p>
          <a:p>
            <a:pPr marL="171450" indent="-171450">
              <a:buFont typeface="Arial"/>
              <a:buChar char="•"/>
            </a:pPr>
            <a:r>
              <a:rPr lang="zh-TW" altLang="en-US">
                <a:ea typeface="新細明體"/>
              </a:rPr>
              <a:t>可重複性</a:t>
            </a:r>
            <a:r>
              <a:rPr lang="en-US" altLang="zh-TW"/>
              <a:t> </a:t>
            </a:r>
          </a:p>
          <a:p>
            <a:pPr marL="628650" lvl="1" indent="-171450">
              <a:buFont typeface="Arial"/>
              <a:buChar char="•"/>
            </a:pPr>
            <a:r>
              <a:rPr lang="zh-TW" altLang="en-US">
                <a:ea typeface="新細明體"/>
              </a:rPr>
              <a:t>可重複使用的</a:t>
            </a:r>
            <a:r>
              <a:rPr lang="en-US"/>
              <a:t>JSON</a:t>
            </a:r>
            <a:r>
              <a:rPr lang="zh-TW" altLang="en-US">
                <a:ea typeface="新細明體"/>
              </a:rPr>
              <a:t>代碼，用於可重複或類似的配置與部署</a:t>
            </a:r>
            <a:endParaRPr lang="en-US" altLang="zh-TW">
              <a:ea typeface="新細明體"/>
            </a:endParaRPr>
          </a:p>
          <a:p>
            <a:pPr marL="171450" indent="-171450">
              <a:buFont typeface="Arial"/>
              <a:buChar char="•"/>
            </a:pPr>
            <a:r>
              <a:rPr lang="zh-TW" altLang="en-US">
                <a:ea typeface="新細明體"/>
              </a:rPr>
              <a:t>可擴展性</a:t>
            </a:r>
            <a:r>
              <a:rPr lang="en-US" altLang="zh-TW"/>
              <a:t> </a:t>
            </a:r>
          </a:p>
          <a:p>
            <a:pPr marL="628650" lvl="1" indent="-171450">
              <a:buFont typeface="Arial"/>
              <a:buChar char="•"/>
            </a:pPr>
            <a:r>
              <a:rPr lang="zh-TW" altLang="en-US">
                <a:ea typeface="新細明體"/>
              </a:rPr>
              <a:t>可擴展的</a:t>
            </a:r>
            <a:r>
              <a:rPr lang="en-US"/>
              <a:t>JSON</a:t>
            </a:r>
            <a:r>
              <a:rPr lang="zh-TW" altLang="en-US">
                <a:ea typeface="新細明體"/>
              </a:rPr>
              <a:t>代碼</a:t>
            </a:r>
            <a:r>
              <a:rPr lang="en-US" altLang="zh-TW">
                <a:ea typeface="新細明體"/>
              </a:rPr>
              <a:t> </a:t>
            </a:r>
            <a:r>
              <a:rPr lang="zh-TW" altLang="en-US">
                <a:ea typeface="新細明體"/>
              </a:rPr>
              <a:t>用於合併其他項目</a:t>
            </a:r>
            <a:endParaRPr lang="en-US">
              <a:ea typeface="新細明體"/>
            </a:endParaRPr>
          </a:p>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3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9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221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983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hlinkClick r:id="rId3"/>
              </a:rPr>
              <a:t>圖形化</a:t>
            </a:r>
            <a:endParaRPr lang="zh-TW" altLang="en-US"/>
          </a:p>
          <a:p>
            <a:r>
              <a:rPr lang="zh-TW" altLang="en-US">
                <a:ea typeface="新細明體"/>
              </a:rPr>
              <a:t>以</a:t>
            </a:r>
            <a:r>
              <a:rPr lang="en-US" dirty="0"/>
              <a:t> Windows PowerShell</a:t>
            </a:r>
            <a:r>
              <a:rPr lang="en-US" altLang="zh-TW" dirty="0">
                <a:ea typeface="新細明體"/>
              </a:rPr>
              <a:t> </a:t>
            </a:r>
            <a:r>
              <a:rPr lang="zh-TW" altLang="en-US">
                <a:ea typeface="新細明體"/>
              </a:rPr>
              <a:t>為基礎，而且完全在</a:t>
            </a:r>
            <a:r>
              <a:rPr lang="en-US" dirty="0"/>
              <a:t> Azure</a:t>
            </a:r>
            <a:r>
              <a:rPr lang="en-US" altLang="zh-TW" dirty="0">
                <a:ea typeface="新細明體"/>
              </a:rPr>
              <a:t> </a:t>
            </a:r>
            <a:r>
              <a:rPr lang="zh-TW" altLang="en-US">
                <a:ea typeface="新細明體"/>
              </a:rPr>
              <a:t>入口網站的圖形化編輯器中建立和編輯。</a:t>
            </a:r>
            <a:endParaRPr lang="en-US" altLang="zh-TW">
              <a:ea typeface="新細明體"/>
            </a:endParaRPr>
          </a:p>
          <a:p>
            <a:r>
              <a:rPr lang="zh-TW" altLang="en-US" dirty="0">
                <a:hlinkClick r:id="rId3"/>
              </a:rPr>
              <a:t>圖形化</a:t>
            </a:r>
            <a:r>
              <a:rPr lang="en-US" dirty="0">
                <a:hlinkClick r:id="rId3"/>
              </a:rPr>
              <a:t> PowerShell</a:t>
            </a:r>
            <a:r>
              <a:rPr lang="en-US" altLang="zh-TW" dirty="0">
                <a:hlinkClick r:id="rId3"/>
              </a:rPr>
              <a:t> </a:t>
            </a:r>
            <a:r>
              <a:rPr lang="zh-TW" altLang="en-US" dirty="0">
                <a:hlinkClick r:id="rId3"/>
              </a:rPr>
              <a:t>工作流程</a:t>
            </a:r>
            <a:endParaRPr lang="en-US" altLang="zh-TW"/>
          </a:p>
          <a:p>
            <a:r>
              <a:rPr lang="zh-TW" altLang="en-US">
                <a:ea typeface="新細明體"/>
              </a:rPr>
              <a:t>以</a:t>
            </a:r>
            <a:r>
              <a:rPr lang="en-US" dirty="0"/>
              <a:t> Windows PowerShell</a:t>
            </a:r>
            <a:r>
              <a:rPr lang="en-US" altLang="zh-TW" dirty="0">
                <a:ea typeface="新細明體"/>
              </a:rPr>
              <a:t> </a:t>
            </a:r>
            <a:r>
              <a:rPr lang="zh-TW" altLang="en-US">
                <a:ea typeface="新細明體"/>
              </a:rPr>
              <a:t>工作流程為基礎，而且完全在</a:t>
            </a:r>
            <a:r>
              <a:rPr lang="en-US" dirty="0"/>
              <a:t> Azure</a:t>
            </a:r>
            <a:r>
              <a:rPr lang="en-US" altLang="zh-TW" dirty="0">
                <a:ea typeface="新細明體"/>
              </a:rPr>
              <a:t> </a:t>
            </a:r>
            <a:r>
              <a:rPr lang="zh-TW" altLang="en-US">
                <a:ea typeface="新細明體"/>
              </a:rPr>
              <a:t>入口網站的圖形化編輯器中建立和編輯</a:t>
            </a:r>
            <a:r>
              <a:rPr lang="en-US" dirty="0"/>
              <a:t>。</a:t>
            </a:r>
            <a:endParaRPr lang="en-US" dirty="0">
              <a:cs typeface="Calibri"/>
            </a:endParaRPr>
          </a:p>
          <a:p>
            <a:r>
              <a:rPr lang="en-US" dirty="0">
                <a:hlinkClick r:id="rId3"/>
              </a:rPr>
              <a:t>PowerShell</a:t>
            </a:r>
            <a:endParaRPr lang="en-US" altLang="zh-TW"/>
          </a:p>
          <a:p>
            <a:r>
              <a:rPr lang="zh-TW" altLang="en-US">
                <a:ea typeface="新細明體"/>
              </a:rPr>
              <a:t>以</a:t>
            </a:r>
            <a:r>
              <a:rPr lang="en-US" dirty="0"/>
              <a:t> Windows PowerShell</a:t>
            </a:r>
            <a:r>
              <a:rPr lang="en-US" altLang="zh-TW" dirty="0">
                <a:ea typeface="新細明體"/>
              </a:rPr>
              <a:t> </a:t>
            </a:r>
            <a:r>
              <a:rPr lang="zh-TW" altLang="en-US">
                <a:ea typeface="新細明體"/>
              </a:rPr>
              <a:t>指令碼為基礎的文字</a:t>
            </a:r>
            <a:r>
              <a:rPr lang="en-US" dirty="0"/>
              <a:t> Runbook。</a:t>
            </a:r>
          </a:p>
          <a:p>
            <a:r>
              <a:rPr lang="en-US" dirty="0">
                <a:hlinkClick r:id="rId3"/>
              </a:rPr>
              <a:t>PowerShell</a:t>
            </a:r>
            <a:r>
              <a:rPr lang="en-US" altLang="zh-TW" dirty="0">
                <a:hlinkClick r:id="rId3"/>
              </a:rPr>
              <a:t> </a:t>
            </a:r>
            <a:r>
              <a:rPr lang="zh-TW" altLang="en-US" dirty="0">
                <a:hlinkClick r:id="rId3"/>
              </a:rPr>
              <a:t>工作流程</a:t>
            </a:r>
            <a:endParaRPr lang="en-US" altLang="zh-TW"/>
          </a:p>
          <a:p>
            <a:r>
              <a:rPr lang="zh-TW" altLang="en-US">
                <a:ea typeface="新細明體"/>
              </a:rPr>
              <a:t>以</a:t>
            </a:r>
            <a:r>
              <a:rPr lang="en-US" dirty="0"/>
              <a:t> Windows PowerShell</a:t>
            </a:r>
            <a:r>
              <a:rPr lang="en-US" altLang="zh-TW" dirty="0">
                <a:ea typeface="新細明體"/>
              </a:rPr>
              <a:t> </a:t>
            </a:r>
            <a:r>
              <a:rPr lang="zh-TW" altLang="en-US">
                <a:ea typeface="新細明體"/>
              </a:rPr>
              <a:t>工作流程為基礎的文字</a:t>
            </a:r>
            <a:r>
              <a:rPr lang="en-US" dirty="0"/>
              <a:t> Runbook。</a:t>
            </a:r>
          </a:p>
          <a:p>
            <a:r>
              <a:rPr lang="en-US" dirty="0">
                <a:hlinkClick r:id="rId3"/>
              </a:rPr>
              <a:t>Python</a:t>
            </a:r>
            <a:endParaRPr lang="en-US" altLang="zh-TW"/>
          </a:p>
          <a:p>
            <a:r>
              <a:rPr lang="zh-TW" altLang="en-US">
                <a:ea typeface="新細明體"/>
              </a:rPr>
              <a:t>以</a:t>
            </a:r>
            <a:r>
              <a:rPr lang="en-US" dirty="0"/>
              <a:t> Python</a:t>
            </a:r>
            <a:r>
              <a:rPr lang="en-US" altLang="zh-TW" dirty="0">
                <a:ea typeface="新細明體"/>
              </a:rPr>
              <a:t> </a:t>
            </a:r>
            <a:r>
              <a:rPr lang="zh-TW" altLang="en-US">
                <a:ea typeface="新細明體"/>
              </a:rPr>
              <a:t>為基礎的文字</a:t>
            </a:r>
            <a:r>
              <a:rPr lang="en-US" dirty="0"/>
              <a:t> Runbook。</a:t>
            </a:r>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858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ts val="1000"/>
              </a:spcBef>
              <a:buAutoNum type="arabicPeriod"/>
            </a:pPr>
            <a:r>
              <a:rPr lang="en-US" dirty="0"/>
              <a:t>Start a runbook.</a:t>
            </a:r>
            <a:endParaRPr lang="zh-TW" altLang="en-US" dirty="0"/>
          </a:p>
          <a:p>
            <a:pPr marL="457200" indent="-457200">
              <a:lnSpc>
                <a:spcPct val="90000"/>
              </a:lnSpc>
              <a:spcBef>
                <a:spcPts val="1000"/>
              </a:spcBef>
              <a:buAutoNum type="arabicPeriod"/>
            </a:pPr>
            <a:r>
              <a:rPr lang="en-US" dirty="0"/>
              <a:t>Azure automation notes that a Runbook should be started.</a:t>
            </a:r>
            <a:endParaRPr lang="en-US" dirty="0">
              <a:cs typeface="Calibri"/>
            </a:endParaRPr>
          </a:p>
          <a:p>
            <a:pPr marL="457200" indent="-457200">
              <a:lnSpc>
                <a:spcPct val="90000"/>
              </a:lnSpc>
              <a:spcBef>
                <a:spcPts val="1000"/>
              </a:spcBef>
              <a:buAutoNum type="arabicPeriod"/>
            </a:pPr>
            <a:r>
              <a:rPr lang="en-US" dirty="0"/>
              <a:t>Cloud resources – Runbook acts on local Azure resources or other external resources reachable via the network.</a:t>
            </a:r>
            <a:endParaRPr lang="en-US" dirty="0">
              <a:cs typeface="Calibri"/>
            </a:endParaRPr>
          </a:p>
          <a:p>
            <a:pPr marL="457200" indent="-457200">
              <a:lnSpc>
                <a:spcPct val="90000"/>
              </a:lnSpc>
              <a:spcBef>
                <a:spcPts val="1000"/>
              </a:spcBef>
              <a:buAutoNum type="arabicPeriod"/>
            </a:pPr>
            <a:r>
              <a:rPr lang="en-US" dirty="0"/>
              <a:t>On-premises – Hybrid runbook group sends the runbook to an on-</a:t>
            </a:r>
            <a:r>
              <a:rPr lang="en-US" dirty="0" err="1"/>
              <a:t>permises</a:t>
            </a:r>
            <a:r>
              <a:rPr lang="en-US" dirty="0"/>
              <a:t> machine to run.</a:t>
            </a:r>
            <a:endParaRPr lang="en-US" dirty="0">
              <a:cs typeface="Calibri"/>
            </a:endParaRPr>
          </a:p>
          <a:p>
            <a:pPr marL="457200" indent="-457200">
              <a:lnSpc>
                <a:spcPct val="90000"/>
              </a:lnSpc>
              <a:spcBef>
                <a:spcPts val="1000"/>
              </a:spcBef>
              <a:buAutoNum type="arabicPeriod"/>
            </a:pPr>
            <a:r>
              <a:rPr lang="en-US" dirty="0"/>
              <a:t>Runbook acts on its network resources.</a:t>
            </a:r>
            <a:endParaRPr lang="en-US" dirty="0">
              <a:cs typeface="Calibri"/>
            </a:endParaRPr>
          </a:p>
          <a:p>
            <a:pPr marL="457200" indent="-457200">
              <a:lnSpc>
                <a:spcPct val="90000"/>
              </a:lnSpc>
              <a:spcBef>
                <a:spcPts val="1000"/>
              </a:spcBef>
              <a:buAutoNum type="arabicPeriod"/>
            </a:pPr>
            <a:r>
              <a:rPr lang="en-US" dirty="0"/>
              <a:t>Job results are returned</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641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ea typeface="DengXian"/>
                <a:cs typeface="Calibri"/>
              </a:rPr>
              <a:t>將Resource Manager的範本放置於儲存體中</a:t>
            </a:r>
          </a:p>
          <a:p>
            <a:r>
              <a:rPr lang="zh-CN" altLang="en-US">
                <a:ea typeface="DengXian"/>
                <a:cs typeface="Calibri"/>
              </a:rPr>
              <a:t>在Runbook中連接儲存體並透過指令取得範本(匯入範本)</a:t>
            </a:r>
          </a:p>
          <a:p>
            <a:r>
              <a:rPr lang="zh-CN" altLang="en-US">
                <a:ea typeface="DengXian"/>
                <a:cs typeface="Calibri"/>
              </a:rPr>
              <a:t>利用儲存體與Runbook自動化來做到環境自動部屬</a:t>
            </a:r>
          </a:p>
          <a:p>
            <a:r>
              <a:rPr lang="zh-CN" altLang="en-US">
                <a:ea typeface="DengXian"/>
                <a:cs typeface="Calibri"/>
              </a:rPr>
              <a:t>備註: 細節由PowerShell指令控制 在此不贅述</a:t>
            </a:r>
            <a:endParaRPr lang="zh-CN" altLang="en-US" dirty="0">
              <a:ea typeface="DengXian"/>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343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883E5AAE-F5E6-624D-801D-6B3C57E1BD9F}" type="slidenum">
              <a:rPr lang="en-US" smtClean="0"/>
              <a:t>47</a:t>
            </a:fld>
            <a:endParaRPr lang="en-US" dirty="0"/>
          </a:p>
        </p:txBody>
      </p:sp>
    </p:spTree>
    <p:extLst>
      <p:ext uri="{BB962C8B-B14F-4D97-AF65-F5344CB8AC3E}">
        <p14:creationId xmlns:p14="http://schemas.microsoft.com/office/powerpoint/2010/main" val="2593309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追蹤虛擬機器和伺服器基礎結構中的變更，以協助您找出散發套件管理員所管理之軟體的操作和環境問題。 變更追蹤和清查追蹤的專案包括：</a:t>
            </a:r>
          </a:p>
          <a:p>
            <a:r>
              <a:rPr lang="en" altLang="zh-TW" sz="1200" b="0" i="0" kern="1200" dirty="0">
                <a:solidFill>
                  <a:schemeClr val="tx1"/>
                </a:solidFill>
                <a:effectLst/>
                <a:latin typeface="+mn-lt"/>
                <a:ea typeface="+mn-ea"/>
                <a:cs typeface="+mn-cs"/>
              </a:rPr>
              <a:t>Windows </a:t>
            </a:r>
            <a:r>
              <a:rPr lang="zh-TW" altLang="en-US" sz="1200" b="0" i="0" kern="1200" dirty="0">
                <a:solidFill>
                  <a:schemeClr val="tx1"/>
                </a:solidFill>
                <a:effectLst/>
                <a:latin typeface="+mn-lt"/>
                <a:ea typeface="+mn-ea"/>
                <a:cs typeface="+mn-cs"/>
              </a:rPr>
              <a:t>軟體</a:t>
            </a:r>
          </a:p>
          <a:p>
            <a:r>
              <a:rPr lang="en" altLang="zh-TW" sz="1200" b="0" i="0" kern="1200" dirty="0">
                <a:solidFill>
                  <a:schemeClr val="tx1"/>
                </a:solidFill>
                <a:effectLst/>
                <a:latin typeface="+mn-lt"/>
                <a:ea typeface="+mn-ea"/>
                <a:cs typeface="+mn-cs"/>
              </a:rPr>
              <a:t>Linux </a:t>
            </a:r>
            <a:r>
              <a:rPr lang="zh-TW" altLang="en-US" sz="1200" b="0" i="0" kern="1200" dirty="0">
                <a:solidFill>
                  <a:schemeClr val="tx1"/>
                </a:solidFill>
                <a:effectLst/>
                <a:latin typeface="+mn-lt"/>
                <a:ea typeface="+mn-ea"/>
                <a:cs typeface="+mn-cs"/>
              </a:rPr>
              <a:t>軟體（套件）</a:t>
            </a:r>
          </a:p>
          <a:p>
            <a:r>
              <a:rPr lang="en" altLang="zh-TW" sz="1200" b="0" i="0" kern="1200" dirty="0">
                <a:solidFill>
                  <a:schemeClr val="tx1"/>
                </a:solidFill>
                <a:effectLst/>
                <a:latin typeface="+mn-lt"/>
                <a:ea typeface="+mn-ea"/>
                <a:cs typeface="+mn-cs"/>
              </a:rPr>
              <a:t>Windows </a:t>
            </a:r>
            <a:r>
              <a:rPr lang="zh-TW" altLang="en-US" sz="1200" b="0" i="0" kern="1200" dirty="0">
                <a:solidFill>
                  <a:schemeClr val="tx1"/>
                </a:solidFill>
                <a:effectLst/>
                <a:latin typeface="+mn-lt"/>
                <a:ea typeface="+mn-ea"/>
                <a:cs typeface="+mn-cs"/>
              </a:rPr>
              <a:t>和 </a:t>
            </a:r>
            <a:r>
              <a:rPr lang="en" altLang="zh-TW" sz="1200" b="0" i="0" kern="1200" dirty="0">
                <a:solidFill>
                  <a:schemeClr val="tx1"/>
                </a:solidFill>
                <a:effectLst/>
                <a:latin typeface="+mn-lt"/>
                <a:ea typeface="+mn-ea"/>
                <a:cs typeface="+mn-cs"/>
              </a:rPr>
              <a:t>Linux </a:t>
            </a:r>
            <a:r>
              <a:rPr lang="zh-TW" altLang="en-US" sz="1200" b="0" i="0" kern="1200" dirty="0">
                <a:solidFill>
                  <a:schemeClr val="tx1"/>
                </a:solidFill>
                <a:effectLst/>
                <a:latin typeface="+mn-lt"/>
                <a:ea typeface="+mn-ea"/>
                <a:cs typeface="+mn-cs"/>
              </a:rPr>
              <a:t>檔案</a:t>
            </a:r>
          </a:p>
          <a:p>
            <a:r>
              <a:rPr lang="en" altLang="zh-TW" sz="1200" b="0" i="0" kern="1200" dirty="0">
                <a:solidFill>
                  <a:schemeClr val="tx1"/>
                </a:solidFill>
                <a:effectLst/>
                <a:latin typeface="+mn-lt"/>
                <a:ea typeface="+mn-ea"/>
                <a:cs typeface="+mn-cs"/>
              </a:rPr>
              <a:t>Windows </a:t>
            </a:r>
            <a:r>
              <a:rPr lang="zh-TW" altLang="en-US" sz="1200" b="0" i="0" kern="1200" dirty="0">
                <a:solidFill>
                  <a:schemeClr val="tx1"/>
                </a:solidFill>
                <a:effectLst/>
                <a:latin typeface="+mn-lt"/>
                <a:ea typeface="+mn-ea"/>
                <a:cs typeface="+mn-cs"/>
              </a:rPr>
              <a:t>登錄機碼</a:t>
            </a:r>
          </a:p>
          <a:p>
            <a:r>
              <a:rPr lang="en" altLang="zh-TW" sz="1200" b="0" i="0" kern="1200" dirty="0">
                <a:solidFill>
                  <a:schemeClr val="tx1"/>
                </a:solidFill>
                <a:effectLst/>
                <a:latin typeface="+mn-lt"/>
                <a:ea typeface="+mn-ea"/>
                <a:cs typeface="+mn-cs"/>
              </a:rPr>
              <a:t>Microsoft </a:t>
            </a:r>
            <a:r>
              <a:rPr lang="zh-TW" altLang="en-US" sz="1200" b="0" i="0" kern="1200" dirty="0">
                <a:solidFill>
                  <a:schemeClr val="tx1"/>
                </a:solidFill>
                <a:effectLst/>
                <a:latin typeface="+mn-lt"/>
                <a:ea typeface="+mn-ea"/>
                <a:cs typeface="+mn-cs"/>
              </a:rPr>
              <a:t>服務</a:t>
            </a:r>
          </a:p>
          <a:p>
            <a:r>
              <a:rPr lang="en" altLang="zh-TW" sz="1200" b="0" i="0" kern="1200" dirty="0">
                <a:solidFill>
                  <a:schemeClr val="tx1"/>
                </a:solidFill>
                <a:effectLst/>
                <a:latin typeface="+mn-lt"/>
                <a:ea typeface="+mn-ea"/>
                <a:cs typeface="+mn-cs"/>
              </a:rPr>
              <a:t>Linux </a:t>
            </a:r>
            <a:r>
              <a:rPr lang="zh-TW" altLang="en-US" sz="1200" b="0" i="0" kern="1200" dirty="0">
                <a:solidFill>
                  <a:schemeClr val="tx1"/>
                </a:solidFill>
                <a:effectLst/>
                <a:latin typeface="+mn-lt"/>
                <a:ea typeface="+mn-ea"/>
                <a:cs typeface="+mn-cs"/>
              </a:rPr>
              <a:t>精靈</a:t>
            </a:r>
          </a:p>
          <a:p>
            <a:endParaRPr kumimoji="1" lang="en-US" altLang="zh-TW" dirty="0"/>
          </a:p>
          <a:p>
            <a:r>
              <a:rPr lang="zh-TW" altLang="en-US" sz="1200" b="0" i="0" kern="1200" dirty="0">
                <a:solidFill>
                  <a:schemeClr val="tx1"/>
                </a:solidFill>
                <a:effectLst/>
                <a:latin typeface="+mn-lt"/>
                <a:ea typeface="+mn-ea"/>
                <a:cs typeface="+mn-cs"/>
              </a:rPr>
              <a:t>從 </a:t>
            </a:r>
            <a:r>
              <a:rPr lang="en" altLang="zh-TW" sz="1200" b="0" i="0" kern="1200" dirty="0">
                <a:solidFill>
                  <a:schemeClr val="tx1"/>
                </a:solidFill>
                <a:effectLst/>
                <a:latin typeface="+mn-lt"/>
                <a:ea typeface="+mn-ea"/>
                <a:cs typeface="+mn-cs"/>
              </a:rPr>
              <a:t>Azure </a:t>
            </a:r>
            <a:r>
              <a:rPr lang="zh-TW" altLang="en-US" sz="1200" b="0" i="0" kern="1200" dirty="0">
                <a:solidFill>
                  <a:schemeClr val="tx1"/>
                </a:solidFill>
                <a:effectLst/>
                <a:latin typeface="+mn-lt"/>
                <a:ea typeface="+mn-ea"/>
                <a:cs typeface="+mn-cs"/>
              </a:rPr>
              <a:t>監視器取得其資料。 連線至 </a:t>
            </a:r>
            <a:r>
              <a:rPr lang="en" altLang="zh-TW" sz="1200" b="0" i="0" kern="1200" dirty="0">
                <a:solidFill>
                  <a:schemeClr val="tx1"/>
                </a:solidFill>
                <a:effectLst/>
                <a:latin typeface="+mn-lt"/>
                <a:ea typeface="+mn-ea"/>
                <a:cs typeface="+mn-cs"/>
              </a:rPr>
              <a:t>Log Analytics </a:t>
            </a:r>
            <a:r>
              <a:rPr lang="zh-TW" altLang="en-US" sz="1200" b="0" i="0" kern="1200" dirty="0">
                <a:solidFill>
                  <a:schemeClr val="tx1"/>
                </a:solidFill>
                <a:effectLst/>
                <a:latin typeface="+mn-lt"/>
                <a:ea typeface="+mn-ea"/>
                <a:cs typeface="+mn-cs"/>
              </a:rPr>
              <a:t>工作區的虛擬機器會使用 </a:t>
            </a:r>
            <a:r>
              <a:rPr lang="en" altLang="zh-TW" sz="1200" b="0" i="0" kern="1200" dirty="0">
                <a:solidFill>
                  <a:schemeClr val="tx1"/>
                </a:solidFill>
                <a:effectLst/>
                <a:latin typeface="+mn-lt"/>
                <a:ea typeface="+mn-ea"/>
                <a:cs typeface="+mn-cs"/>
              </a:rPr>
              <a:t>Log Analytics </a:t>
            </a:r>
            <a:r>
              <a:rPr lang="zh-TW" altLang="en-US" sz="1200" b="0" i="0" kern="1200" dirty="0">
                <a:solidFill>
                  <a:schemeClr val="tx1"/>
                </a:solidFill>
                <a:effectLst/>
                <a:latin typeface="+mn-lt"/>
                <a:ea typeface="+mn-ea"/>
                <a:cs typeface="+mn-cs"/>
              </a:rPr>
              <a:t>代理程式，來收集已安裝軟體、</a:t>
            </a:r>
            <a:r>
              <a:rPr lang="en" altLang="zh-TW" sz="1200" b="0" i="0" kern="1200" dirty="0">
                <a:solidFill>
                  <a:schemeClr val="tx1"/>
                </a:solidFill>
                <a:effectLst/>
                <a:latin typeface="+mn-lt"/>
                <a:ea typeface="+mn-ea"/>
                <a:cs typeface="+mn-cs"/>
              </a:rPr>
              <a:t>Microsoft </a:t>
            </a:r>
            <a:r>
              <a:rPr lang="zh-TW" altLang="en-US" sz="1200" b="0" i="0" kern="1200" dirty="0">
                <a:solidFill>
                  <a:schemeClr val="tx1"/>
                </a:solidFill>
                <a:effectLst/>
                <a:latin typeface="+mn-lt"/>
                <a:ea typeface="+mn-ea"/>
                <a:cs typeface="+mn-cs"/>
              </a:rPr>
              <a:t>服務、</a:t>
            </a:r>
            <a:r>
              <a:rPr lang="en" altLang="zh-TW" sz="1200" b="0" i="0" kern="1200" dirty="0">
                <a:solidFill>
                  <a:schemeClr val="tx1"/>
                </a:solidFill>
                <a:effectLst/>
                <a:latin typeface="+mn-lt"/>
                <a:ea typeface="+mn-ea"/>
                <a:cs typeface="+mn-cs"/>
              </a:rPr>
              <a:t>Windows </a:t>
            </a:r>
            <a:r>
              <a:rPr lang="zh-TW" altLang="en-US" sz="1200" b="0" i="0" kern="1200" dirty="0">
                <a:solidFill>
                  <a:schemeClr val="tx1"/>
                </a:solidFill>
                <a:effectLst/>
                <a:latin typeface="+mn-lt"/>
                <a:ea typeface="+mn-ea"/>
                <a:cs typeface="+mn-cs"/>
              </a:rPr>
              <a:t>登錄和檔案，以及受監視伺服器上任何 </a:t>
            </a:r>
            <a:r>
              <a:rPr lang="en" altLang="zh-TW" sz="1200" b="0" i="0" kern="1200" dirty="0">
                <a:solidFill>
                  <a:schemeClr val="tx1"/>
                </a:solidFill>
                <a:effectLst/>
                <a:latin typeface="+mn-lt"/>
                <a:ea typeface="+mn-ea"/>
                <a:cs typeface="+mn-cs"/>
              </a:rPr>
              <a:t>Linux </a:t>
            </a:r>
            <a:r>
              <a:rPr lang="zh-TW" altLang="en-US" sz="1200" b="0" i="0" kern="1200" dirty="0">
                <a:solidFill>
                  <a:schemeClr val="tx1"/>
                </a:solidFill>
                <a:effectLst/>
                <a:latin typeface="+mn-lt"/>
                <a:ea typeface="+mn-ea"/>
                <a:cs typeface="+mn-cs"/>
              </a:rPr>
              <a:t>守護程式變更的相關資料。</a:t>
            </a:r>
            <a:endParaRPr kumimoji="1" lang="zh-TW" altLang="en-US" dirty="0"/>
          </a:p>
        </p:txBody>
      </p:sp>
      <p:sp>
        <p:nvSpPr>
          <p:cNvPr id="4" name="投影片編號版面配置區 3"/>
          <p:cNvSpPr>
            <a:spLocks noGrp="1"/>
          </p:cNvSpPr>
          <p:nvPr>
            <p:ph type="sldNum" sz="quarter" idx="5"/>
          </p:nvPr>
        </p:nvSpPr>
        <p:spPr/>
        <p:txBody>
          <a:bodyPr/>
          <a:lstStyle/>
          <a:p>
            <a:fld id="{883E5AAE-F5E6-624D-801D-6B3C57E1BD9F}" type="slidenum">
              <a:rPr lang="en-US" smtClean="0"/>
              <a:t>49</a:t>
            </a:fld>
            <a:endParaRPr lang="en-US" dirty="0"/>
          </a:p>
        </p:txBody>
      </p:sp>
    </p:spTree>
    <p:extLst>
      <p:ext uri="{BB962C8B-B14F-4D97-AF65-F5344CB8AC3E}">
        <p14:creationId xmlns:p14="http://schemas.microsoft.com/office/powerpoint/2010/main" val="1929283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僅授與使用者執行作業所需的存取權。 可以不授與每個人 </a:t>
            </a:r>
            <a:r>
              <a:rPr lang="en-US" altLang="zh-TW" sz="1200" b="0" i="0" kern="1200" dirty="0">
                <a:solidFill>
                  <a:schemeClr val="tx1"/>
                </a:solidFill>
                <a:effectLst/>
                <a:latin typeface="+mn-lt"/>
                <a:ea typeface="+mn-ea"/>
                <a:cs typeface="+mn-cs"/>
              </a:rPr>
              <a:t>Azure </a:t>
            </a:r>
            <a:r>
              <a:rPr lang="zh-TW" altLang="en-US" sz="1200" b="0" i="0" kern="1200" dirty="0">
                <a:solidFill>
                  <a:schemeClr val="tx1"/>
                </a:solidFill>
                <a:effectLst/>
                <a:latin typeface="+mn-lt"/>
                <a:ea typeface="+mn-ea"/>
                <a:cs typeface="+mn-cs"/>
              </a:rPr>
              <a:t>訂用帳戶或資源中無限制的權限，而是只允許在特定範圍執行特定的動作。</a:t>
            </a:r>
            <a:endParaRPr kumimoji="1" lang="zh-TW" altLang="en-US" dirty="0"/>
          </a:p>
        </p:txBody>
      </p:sp>
      <p:sp>
        <p:nvSpPr>
          <p:cNvPr id="4" name="投影片編號版面配置區 3"/>
          <p:cNvSpPr>
            <a:spLocks noGrp="1"/>
          </p:cNvSpPr>
          <p:nvPr>
            <p:ph type="sldNum" sz="quarter" idx="10"/>
          </p:nvPr>
        </p:nvSpPr>
        <p:spPr/>
        <p:txBody>
          <a:bodyPr/>
          <a:lstStyle/>
          <a:p>
            <a:fld id="{883E5AAE-F5E6-624D-801D-6B3C57E1BD9F}" type="slidenum">
              <a:rPr lang="en-US" smtClean="0"/>
              <a:t>65</a:t>
            </a:fld>
            <a:endParaRPr lang="en-US"/>
          </a:p>
        </p:txBody>
      </p:sp>
    </p:spTree>
    <p:extLst>
      <p:ext uri="{BB962C8B-B14F-4D97-AF65-F5344CB8AC3E}">
        <p14:creationId xmlns:p14="http://schemas.microsoft.com/office/powerpoint/2010/main" val="3043184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003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387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11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591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23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是一個用於編寫和執行</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Web</a:t>
            </a:r>
            <a:r>
              <a:rPr lang="zh-TW" altLang="en-US" sz="1200" b="0" i="0" kern="1200" dirty="0">
                <a:solidFill>
                  <a:schemeClr val="tx1"/>
                </a:solidFill>
                <a:effectLst/>
                <a:latin typeface="+mn-lt"/>
                <a:ea typeface="+mn-ea"/>
                <a:cs typeface="+mn-cs"/>
              </a:rPr>
              <a:t>工具。</a:t>
            </a:r>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幫助您收集、關聯、搜索</a:t>
            </a:r>
            <a:r>
              <a:rPr lang="ja-JP" altLang="en-US" sz="1200" b="0" i="0" kern="1200">
                <a:solidFill>
                  <a:schemeClr val="tx1"/>
                </a:solidFill>
                <a:effectLst/>
                <a:latin typeface="+mn-lt"/>
                <a:ea typeface="+mn-ea"/>
                <a:cs typeface="+mn-cs"/>
              </a:rPr>
              <a:t>從</a:t>
            </a:r>
            <a:r>
              <a:rPr lang="en-US" altLang="zh-TW" sz="1200" b="0" i="0" kern="1200" dirty="0">
                <a:solidFill>
                  <a:schemeClr val="tx1"/>
                </a:solidFill>
                <a:effectLst/>
                <a:latin typeface="+mn-lt"/>
                <a:ea typeface="+mn-ea"/>
                <a:cs typeface="+mn-cs"/>
              </a:rPr>
              <a:t>OS</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application</a:t>
            </a:r>
            <a:r>
              <a:rPr lang="ja-JP" altLang="en-US" sz="1200" b="0" i="0" kern="1200">
                <a:solidFill>
                  <a:schemeClr val="tx1"/>
                </a:solidFill>
                <a:effectLst/>
                <a:latin typeface="+mn-lt"/>
                <a:ea typeface="+mn-ea"/>
                <a:cs typeface="+mn-cs"/>
              </a:rPr>
              <a:t>所</a:t>
            </a:r>
            <a:r>
              <a:rPr lang="zh-TW" altLang="en-US" sz="1200" b="0" i="0" kern="1200" dirty="0">
                <a:solidFill>
                  <a:schemeClr val="tx1"/>
                </a:solidFill>
                <a:effectLst/>
                <a:latin typeface="+mn-lt"/>
                <a:ea typeface="+mn-ea"/>
                <a:cs typeface="+mn-cs"/>
              </a:rPr>
              <a:t>生成的日誌和性能數據。它為您提供了</a:t>
            </a:r>
            <a:r>
              <a:rPr lang="ja-JP" altLang="en-US" sz="1200" b="0" i="0" kern="1200">
                <a:solidFill>
                  <a:schemeClr val="tx1"/>
                </a:solidFill>
                <a:effectLst/>
                <a:latin typeface="+mn-lt"/>
                <a:ea typeface="+mn-ea"/>
                <a:cs typeface="+mn-cs"/>
              </a:rPr>
              <a:t>即時</a:t>
            </a:r>
            <a:r>
              <a:rPr lang="zh-TW" altLang="en-US" sz="1200" b="0" i="0" kern="1200" dirty="0">
                <a:solidFill>
                  <a:schemeClr val="tx1"/>
                </a:solidFill>
                <a:effectLst/>
                <a:latin typeface="+mn-lt"/>
                <a:ea typeface="+mn-ea"/>
                <a:cs typeface="+mn-cs"/>
              </a:rPr>
              <a:t>的操作</a:t>
            </a:r>
            <a:r>
              <a:rPr lang="ja-JP" altLang="en-US" sz="1200" b="0" i="0" kern="1200">
                <a:solidFill>
                  <a:schemeClr val="tx1"/>
                </a:solidFill>
                <a:effectLst/>
                <a:latin typeface="+mn-lt"/>
                <a:ea typeface="+mn-ea"/>
                <a:cs typeface="+mn-cs"/>
              </a:rPr>
              <a:t>洞悉</a:t>
            </a:r>
            <a:r>
              <a:rPr lang="zh-TW" altLang="en-US" sz="1200" b="0" i="0" kern="1200" dirty="0">
                <a:solidFill>
                  <a:schemeClr val="tx1"/>
                </a:solidFill>
                <a:effectLst/>
                <a:latin typeface="+mn-lt"/>
                <a:ea typeface="+mn-ea"/>
                <a:cs typeface="+mn-cs"/>
              </a:rPr>
              <a:t>，輕鬆地分析所有工作負載和服務器中的數百萬條記錄，而不管它們的物理位置如何。</a:t>
            </a:r>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為您提供了一個用於消費和關聯數據的接口，涵蓋</a:t>
            </a:r>
            <a:r>
              <a:rPr lang="en-US" altLang="zh-TW" sz="1200" b="0" i="0" kern="1200" dirty="0">
                <a:solidFill>
                  <a:schemeClr val="tx1"/>
                </a:solidFill>
                <a:effectLst/>
                <a:latin typeface="+mn-lt"/>
                <a:ea typeface="+mn-ea"/>
                <a:cs typeface="+mn-cs"/>
              </a:rPr>
              <a:t>Linux</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WindowsServer</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Azure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portal</a:t>
            </a:r>
            <a:r>
              <a:rPr lang="zh-TW" altLang="en-US" sz="1200" b="0" i="0" kern="1200" dirty="0">
                <a:solidFill>
                  <a:schemeClr val="tx1"/>
                </a:solidFill>
                <a:effectLst/>
                <a:latin typeface="+mn-lt"/>
                <a:ea typeface="+mn-ea"/>
                <a:cs typeface="+mn-cs"/>
              </a:rPr>
              <a:t>中用於編寫</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zh-TW" altLang="en-US" sz="1200" b="0" i="0" kern="1200" dirty="0">
                <a:solidFill>
                  <a:schemeClr val="tx1"/>
                </a:solidFill>
                <a:effectLst/>
                <a:latin typeface="+mn-lt"/>
                <a:ea typeface="+mn-ea"/>
                <a:cs typeface="+mn-cs"/>
              </a:rPr>
              <a:t>和交互分析其結果的主要工具。即使在</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的其他地方使用</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quereis</a:t>
            </a:r>
            <a:r>
              <a:rPr lang="zh-TW" altLang="en-US" sz="1200" b="0" i="0" kern="1200" dirty="0">
                <a:solidFill>
                  <a:schemeClr val="tx1"/>
                </a:solidFill>
                <a:effectLst/>
                <a:latin typeface="+mn-lt"/>
                <a:ea typeface="+mn-ea"/>
                <a:cs typeface="+mn-cs"/>
              </a:rPr>
              <a:t>，通常也會首先使用</a:t>
            </a:r>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編寫和測試查詢。</a:t>
            </a:r>
            <a:endParaRPr lang="en-US" altLang="zh-TW" sz="1200" b="0" i="0" u="none"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Log Analytics is a web tool used to write and execute Azure Monitor log queries.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Log Analytics helps you collect, correlate, search, and act on log and performance data generated by operating systems and applications. It gives you real-time operational insights using integrated search and custom dashboards to readily analyze millions of records across all your workloads and servers regardless of their physical location. Log Analytics gives you a single interface for consuming and correlating the data, covering both Linux and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Log Analytics is the primary tool in the Azure portal for writing log queries and interactively analyzing their results. Even if a log query is used elsewhere in Azure Monitor, you'll typically write and test the query first using Log Analytics.</a:t>
            </a:r>
            <a:endParaRPr lang="en-US" altLang="zh-TW" sz="1200" b="0" i="0" u="none" kern="1200" dirty="0">
              <a:solidFill>
                <a:schemeClr val="tx1"/>
              </a:solidFill>
              <a:effectLst/>
              <a:latin typeface="+mn-lt"/>
              <a:ea typeface="+mn-ea"/>
              <a:cs typeface="+mn-cs"/>
            </a:endParaRPr>
          </a:p>
          <a:p>
            <a:endParaRPr lang="en-US" altLang="zh-TW" sz="1200" b="0" i="0" u="none"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是一個用於編寫和執行</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Web</a:t>
            </a:r>
            <a:r>
              <a:rPr lang="zh-TW" altLang="en-US" sz="1200" b="0" i="0" kern="1200" dirty="0">
                <a:solidFill>
                  <a:schemeClr val="tx1"/>
                </a:solidFill>
                <a:effectLst/>
                <a:latin typeface="+mn-lt"/>
                <a:ea typeface="+mn-ea"/>
                <a:cs typeface="+mn-cs"/>
              </a:rPr>
              <a:t>工具。</a:t>
            </a:r>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幫助您收集、關聯、搜索</a:t>
            </a:r>
            <a:r>
              <a:rPr lang="ja-JP" altLang="en-US" sz="1200" b="0" i="0" kern="1200">
                <a:solidFill>
                  <a:schemeClr val="tx1"/>
                </a:solidFill>
                <a:effectLst/>
                <a:latin typeface="+mn-lt"/>
                <a:ea typeface="+mn-ea"/>
                <a:cs typeface="+mn-cs"/>
              </a:rPr>
              <a:t>從</a:t>
            </a:r>
            <a:r>
              <a:rPr lang="en-US" altLang="zh-TW" sz="1200" b="0" i="0" kern="1200" dirty="0">
                <a:solidFill>
                  <a:schemeClr val="tx1"/>
                </a:solidFill>
                <a:effectLst/>
                <a:latin typeface="+mn-lt"/>
                <a:ea typeface="+mn-ea"/>
                <a:cs typeface="+mn-cs"/>
              </a:rPr>
              <a:t>OS</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application</a:t>
            </a:r>
            <a:r>
              <a:rPr lang="ja-JP" altLang="en-US" sz="1200" b="0" i="0" kern="1200">
                <a:solidFill>
                  <a:schemeClr val="tx1"/>
                </a:solidFill>
                <a:effectLst/>
                <a:latin typeface="+mn-lt"/>
                <a:ea typeface="+mn-ea"/>
                <a:cs typeface="+mn-cs"/>
              </a:rPr>
              <a:t>所</a:t>
            </a:r>
            <a:r>
              <a:rPr lang="zh-TW" altLang="en-US" sz="1200" b="0" i="0" kern="1200" dirty="0">
                <a:solidFill>
                  <a:schemeClr val="tx1"/>
                </a:solidFill>
                <a:effectLst/>
                <a:latin typeface="+mn-lt"/>
                <a:ea typeface="+mn-ea"/>
                <a:cs typeface="+mn-cs"/>
              </a:rPr>
              <a:t>生成的日誌和性能數據。它為您提供了</a:t>
            </a:r>
            <a:r>
              <a:rPr lang="ja-JP" altLang="en-US" sz="1200" b="0" i="0" kern="1200">
                <a:solidFill>
                  <a:schemeClr val="tx1"/>
                </a:solidFill>
                <a:effectLst/>
                <a:latin typeface="+mn-lt"/>
                <a:ea typeface="+mn-ea"/>
                <a:cs typeface="+mn-cs"/>
              </a:rPr>
              <a:t>即時</a:t>
            </a:r>
            <a:r>
              <a:rPr lang="zh-TW" altLang="en-US" sz="1200" b="0" i="0" kern="1200" dirty="0">
                <a:solidFill>
                  <a:schemeClr val="tx1"/>
                </a:solidFill>
                <a:effectLst/>
                <a:latin typeface="+mn-lt"/>
                <a:ea typeface="+mn-ea"/>
                <a:cs typeface="+mn-cs"/>
              </a:rPr>
              <a:t>的操作</a:t>
            </a:r>
            <a:r>
              <a:rPr lang="ja-JP" altLang="en-US" sz="1200" b="0" i="0" kern="1200">
                <a:solidFill>
                  <a:schemeClr val="tx1"/>
                </a:solidFill>
                <a:effectLst/>
                <a:latin typeface="+mn-lt"/>
                <a:ea typeface="+mn-ea"/>
                <a:cs typeface="+mn-cs"/>
              </a:rPr>
              <a:t>洞悉</a:t>
            </a:r>
            <a:r>
              <a:rPr lang="zh-TW" altLang="en-US" sz="1200" b="0" i="0" kern="1200" dirty="0">
                <a:solidFill>
                  <a:schemeClr val="tx1"/>
                </a:solidFill>
                <a:effectLst/>
                <a:latin typeface="+mn-lt"/>
                <a:ea typeface="+mn-ea"/>
                <a:cs typeface="+mn-cs"/>
              </a:rPr>
              <a:t>，輕鬆地分析所有工作負載和服務器中的數百萬條記錄，而不管它們的物理位置如何。</a:t>
            </a:r>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為您提供了一個用於消費和關聯數據的接口，涵蓋</a:t>
            </a:r>
            <a:r>
              <a:rPr lang="en-US" altLang="zh-TW" sz="1200" b="0" i="0" kern="1200" dirty="0">
                <a:solidFill>
                  <a:schemeClr val="tx1"/>
                </a:solidFill>
                <a:effectLst/>
                <a:latin typeface="+mn-lt"/>
                <a:ea typeface="+mn-ea"/>
                <a:cs typeface="+mn-cs"/>
              </a:rPr>
              <a:t>Linux</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WindowsServer</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是</a:t>
            </a:r>
            <a:r>
              <a:rPr lang="en-US" altLang="zh-TW" sz="1200" b="0" i="0" kern="1200" dirty="0">
                <a:solidFill>
                  <a:schemeClr val="tx1"/>
                </a:solidFill>
                <a:effectLst/>
                <a:latin typeface="+mn-lt"/>
                <a:ea typeface="+mn-ea"/>
                <a:cs typeface="+mn-cs"/>
              </a:rPr>
              <a:t>Azure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portal</a:t>
            </a:r>
            <a:r>
              <a:rPr lang="zh-TW" altLang="en-US" sz="1200" b="0" i="0" kern="1200" dirty="0">
                <a:solidFill>
                  <a:schemeClr val="tx1"/>
                </a:solidFill>
                <a:effectLst/>
                <a:latin typeface="+mn-lt"/>
                <a:ea typeface="+mn-ea"/>
                <a:cs typeface="+mn-cs"/>
              </a:rPr>
              <a:t>中用於編寫</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zh-TW" altLang="en-US" sz="1200" b="0" i="0" kern="1200" dirty="0">
                <a:solidFill>
                  <a:schemeClr val="tx1"/>
                </a:solidFill>
                <a:effectLst/>
                <a:latin typeface="+mn-lt"/>
                <a:ea typeface="+mn-ea"/>
                <a:cs typeface="+mn-cs"/>
              </a:rPr>
              <a:t>和交互分析其結果的主要工具。即使在</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的其他地方使用</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quereis</a:t>
            </a:r>
            <a:r>
              <a:rPr lang="zh-TW" altLang="en-US" sz="1200" b="0" i="0" kern="1200" dirty="0">
                <a:solidFill>
                  <a:schemeClr val="tx1"/>
                </a:solidFill>
                <a:effectLst/>
                <a:latin typeface="+mn-lt"/>
                <a:ea typeface="+mn-ea"/>
                <a:cs typeface="+mn-cs"/>
              </a:rPr>
              <a:t>，通常也會首先使用</a:t>
            </a:r>
            <a:r>
              <a:rPr lang="en-US" altLang="zh-TW" sz="1200" b="0" i="0" kern="1200" dirty="0" err="1">
                <a:solidFill>
                  <a:schemeClr val="tx1"/>
                </a:solidFill>
                <a:effectLst/>
                <a:latin typeface="+mn-lt"/>
                <a:ea typeface="+mn-ea"/>
                <a:cs typeface="+mn-cs"/>
              </a:rPr>
              <a:t>LogAnalytics</a:t>
            </a:r>
            <a:r>
              <a:rPr lang="zh-TW" altLang="en-US" sz="1200" b="0" i="0" kern="1200" dirty="0">
                <a:solidFill>
                  <a:schemeClr val="tx1"/>
                </a:solidFill>
                <a:effectLst/>
                <a:latin typeface="+mn-lt"/>
                <a:ea typeface="+mn-ea"/>
                <a:cs typeface="+mn-cs"/>
              </a:rPr>
              <a:t>編寫和測試查詢。</a:t>
            </a:r>
            <a:endParaRPr lang="en-US" altLang="zh-TW"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3E5AAE-F5E6-624D-801D-6B3C57E1BD9F}" type="slidenum">
              <a:rPr lang="en-US" smtClean="0"/>
              <a:t>15</a:t>
            </a:fld>
            <a:endParaRPr lang="en-US"/>
          </a:p>
        </p:txBody>
      </p:sp>
    </p:spTree>
    <p:extLst>
      <p:ext uri="{BB962C8B-B14F-4D97-AF65-F5344CB8AC3E}">
        <p14:creationId xmlns:p14="http://schemas.microsoft.com/office/powerpoint/2010/main" val="282483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zh-TW" altLang="en-US" sz="1200" b="0" i="0" kern="1200" dirty="0">
                <a:solidFill>
                  <a:schemeClr val="tx1"/>
                </a:solidFill>
                <a:effectLst/>
                <a:latin typeface="+mn-lt"/>
                <a:ea typeface="+mn-ea"/>
                <a:cs typeface="+mn-cs"/>
              </a:rPr>
              <a:t>幫助您利用</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Logs</a:t>
            </a:r>
            <a:r>
              <a:rPr lang="ja-JP" altLang="en-US" sz="1200" b="0" i="0" kern="1200">
                <a:solidFill>
                  <a:schemeClr val="tx1"/>
                </a:solidFill>
                <a:effectLst/>
                <a:latin typeface="+mn-lt"/>
                <a:ea typeface="+mn-ea"/>
                <a:cs typeface="+mn-cs"/>
              </a:rPr>
              <a:t>所手機</a:t>
            </a:r>
            <a:r>
              <a:rPr lang="zh-TW" altLang="en-US" sz="1200" b="0" i="0" kern="1200" dirty="0">
                <a:solidFill>
                  <a:schemeClr val="tx1"/>
                </a:solidFill>
                <a:effectLst/>
                <a:latin typeface="+mn-lt"/>
                <a:ea typeface="+mn-ea"/>
                <a:cs typeface="+mn-cs"/>
              </a:rPr>
              <a:t>收集的數據。強大的查詢語言允許您連接來自多個表的數據，聚合大量數據集，並以最少的代碼執行複雜的操作。只要收集</a:t>
            </a:r>
            <a:r>
              <a:rPr lang="ja-JP" altLang="en-US" sz="1200" b="0" i="0" kern="1200">
                <a:solidFill>
                  <a:schemeClr val="tx1"/>
                </a:solidFill>
                <a:effectLst/>
                <a:latin typeface="+mn-lt"/>
                <a:ea typeface="+mn-ea"/>
                <a:cs typeface="+mn-cs"/>
              </a:rPr>
              <a:t>到相關</a:t>
            </a:r>
            <a:r>
              <a:rPr lang="zh-TW" altLang="en-US" sz="1200" b="0" i="0" kern="1200" dirty="0">
                <a:solidFill>
                  <a:schemeClr val="tx1"/>
                </a:solidFill>
                <a:effectLst/>
                <a:latin typeface="+mn-lt"/>
                <a:ea typeface="+mn-ea"/>
                <a:cs typeface="+mn-cs"/>
              </a:rPr>
              <a:t>數據，幾乎任何問題都可以回答並執行分析，並且您了解如何構造正確的查詢。</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Logs</a:t>
            </a:r>
            <a:r>
              <a:rPr lang="ja-JP" altLang="en-US" sz="1200" b="0" i="0" kern="1200">
                <a:solidFill>
                  <a:schemeClr val="tx1"/>
                </a:solidFill>
                <a:effectLst/>
                <a:latin typeface="+mn-lt"/>
                <a:ea typeface="+mn-ea"/>
                <a:cs typeface="+mn-cs"/>
              </a:rPr>
              <a:t>是</a:t>
            </a:r>
            <a:r>
              <a:rPr lang="zh-TW" altLang="en-US" sz="1200" b="0" i="0" kern="1200" dirty="0">
                <a:solidFill>
                  <a:schemeClr val="tx1"/>
                </a:solidFill>
                <a:effectLst/>
                <a:latin typeface="+mn-lt"/>
                <a:ea typeface="+mn-ea"/>
                <a:cs typeface="+mn-cs"/>
              </a:rPr>
              <a:t>基于</a:t>
            </a:r>
            <a:r>
              <a:rPr lang="en-US" altLang="zh-TW" sz="1200" b="0" i="0" kern="1200" dirty="0">
                <a:solidFill>
                  <a:schemeClr val="tx1"/>
                </a:solidFill>
                <a:effectLst/>
                <a:latin typeface="+mn-lt"/>
                <a:ea typeface="+mn-ea"/>
                <a:cs typeface="+mn-cs"/>
              </a:rPr>
              <a:t>Azure Data Explorer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zh-TW" altLang="en-US" sz="1200" b="0" i="0" kern="1200" dirty="0">
                <a:solidFill>
                  <a:schemeClr val="tx1"/>
                </a:solidFill>
                <a:effectLst/>
                <a:latin typeface="+mn-lt"/>
                <a:ea typeface="+mn-ea"/>
                <a:cs typeface="+mn-cs"/>
              </a:rPr>
              <a:t>使用相同的</a:t>
            </a:r>
            <a:r>
              <a:rPr lang="en-US" altLang="zh-TW" sz="1200" b="0" i="0" kern="1200" dirty="0">
                <a:solidFill>
                  <a:schemeClr val="tx1"/>
                </a:solidFill>
                <a:effectLst/>
                <a:latin typeface="+mn-lt"/>
                <a:ea typeface="+mn-ea"/>
                <a:cs typeface="+mn-cs"/>
              </a:rPr>
              <a:t>Kusto query language</a:t>
            </a:r>
            <a:r>
              <a:rPr lang="zh-TW" altLang="en-US" sz="1200" b="0" i="0" kern="1200" dirty="0">
                <a:solidFill>
                  <a:schemeClr val="tx1"/>
                </a:solidFill>
                <a:effectLst/>
                <a:latin typeface="+mn-lt"/>
                <a:ea typeface="+mn-ea"/>
                <a:cs typeface="+mn-cs"/>
              </a:rPr>
              <a:t>编写。这是一种设计成易于阅读和编写的丰富语言，</a:t>
            </a:r>
            <a:r>
              <a:rPr lang="ja-JP" altLang="en-US" sz="1200" b="0" i="0" kern="1200">
                <a:solidFill>
                  <a:schemeClr val="tx1"/>
                </a:solidFill>
                <a:effectLst/>
                <a:latin typeface="+mn-lt"/>
                <a:ea typeface="+mn-ea"/>
                <a:cs typeface="+mn-cs"/>
              </a:rPr>
              <a:t>我們</a:t>
            </a:r>
            <a:r>
              <a:rPr lang="zh-TW" altLang="en-US" sz="1200" b="0" i="0" kern="1200" dirty="0">
                <a:solidFill>
                  <a:schemeClr val="tx1"/>
                </a:solidFill>
                <a:effectLst/>
                <a:latin typeface="+mn-lt"/>
                <a:ea typeface="+mn-ea"/>
                <a:cs typeface="+mn-cs"/>
              </a:rPr>
              <a:t>能够在最低限度的指导下开始使用它。</a:t>
            </a:r>
          </a:p>
          <a:p>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Log queries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as long as the supporting data has been collected, and you understand how to construct the right query.</a:t>
            </a:r>
          </a:p>
          <a:p>
            <a:r>
              <a:rPr lang="zh-TW" altLang="en-US" sz="1200" b="0" i="0" kern="1200" dirty="0">
                <a:solidFill>
                  <a:schemeClr val="tx1"/>
                </a:solidFill>
                <a:effectLst/>
                <a:latin typeface="+mn-lt"/>
                <a:ea typeface="+mn-ea"/>
                <a:cs typeface="+mn-cs"/>
              </a:rPr>
              <a:t>日誌查詢幫助您充分利用</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日誌中收集的數據的值。強大的查詢語言允許您連接來自多個表的數據，聚合大量數據集，並以最少的代碼執行複雜的操作。只要收集了支持數據，幾乎任何問題都可以回答並執行分析，並且您了解如何構造正確的查詢。</a:t>
            </a:r>
          </a:p>
          <a:p>
            <a:endParaRPr lang="en-US" altLang="zh-TW" sz="1200" b="0" i="0" u="none"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Some features in Azure Monitor such as insights and solutions process log data without exposing you to the underlying queries. To fully leverage other features of Azure Monitor, you should understand how queries are constructed and how you can use them to interactively analyze data in Azure Monitor Logs. Use this article as a starting point to learning about log queries in Azure Monitor. It answers common questions and provides links to other documentation that provides further details and lessons.</a:t>
            </a:r>
          </a:p>
          <a:p>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中的一些特性，如洞察力和解决方案，可以处理日志数据，而不会将您暴露在底层查询中。要充分利用</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的其他功能，您应该了解查询是如何构造的，以及如何使用它们来交互分析</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日志中的数据。使用本文作为学习</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中的日志查询的起点。它回答了常见的问题，并提供了指向提供进一步细节和经验教训的其他文档的链接。</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Azure Monitor Logs is based on Azure Data Explorer, and log queries are written using the same Kusto query language. This is a rich language designed to be easy to read and author, and you should be able to start using it with minimal guidance.</a:t>
            </a:r>
          </a:p>
          <a:p>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日志基于</a:t>
            </a:r>
            <a:r>
              <a:rPr lang="en-US" altLang="zh-TW" sz="1200" b="0" i="0" kern="1200" dirty="0">
                <a:solidFill>
                  <a:schemeClr val="tx1"/>
                </a:solidFill>
                <a:effectLst/>
                <a:latin typeface="+mn-lt"/>
                <a:ea typeface="+mn-ea"/>
                <a:cs typeface="+mn-cs"/>
              </a:rPr>
              <a:t>Azure Data Explorer</a:t>
            </a:r>
            <a:r>
              <a:rPr lang="zh-TW" altLang="en-US" sz="1200" b="0" i="0" kern="1200" dirty="0">
                <a:solidFill>
                  <a:schemeClr val="tx1"/>
                </a:solidFill>
                <a:effectLst/>
                <a:latin typeface="+mn-lt"/>
                <a:ea typeface="+mn-ea"/>
                <a:cs typeface="+mn-cs"/>
              </a:rPr>
              <a:t>，日志查询使用相同的</a:t>
            </a:r>
            <a:r>
              <a:rPr lang="en-US" altLang="zh-TW" sz="1200" b="0" i="0" kern="1200" dirty="0">
                <a:solidFill>
                  <a:schemeClr val="tx1"/>
                </a:solidFill>
                <a:effectLst/>
                <a:latin typeface="+mn-lt"/>
                <a:ea typeface="+mn-ea"/>
                <a:cs typeface="+mn-cs"/>
              </a:rPr>
              <a:t>Kusto query language</a:t>
            </a:r>
            <a:r>
              <a:rPr lang="zh-TW" altLang="en-US" sz="1200" b="0" i="0" kern="1200" dirty="0">
                <a:solidFill>
                  <a:schemeClr val="tx1"/>
                </a:solidFill>
                <a:effectLst/>
                <a:latin typeface="+mn-lt"/>
                <a:ea typeface="+mn-ea"/>
                <a:cs typeface="+mn-cs"/>
              </a:rPr>
              <a:t>编写。这是一种设计成易于阅读和编写的丰富语言，您应该能够在最低限度的指导下开始使用它。</a:t>
            </a:r>
          </a:p>
          <a:p>
            <a:endParaRPr lang="zh-TW" altLang="en-US" sz="1200" b="0" i="0" kern="1200" dirty="0">
              <a:solidFill>
                <a:schemeClr val="tx1"/>
              </a:solidFill>
              <a:effectLst/>
              <a:latin typeface="+mn-lt"/>
              <a:ea typeface="+mn-ea"/>
              <a:cs typeface="+mn-cs"/>
            </a:endParaRPr>
          </a:p>
          <a:p>
            <a:endParaRPr lang="en-US" altLang="zh-TW"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3E5AAE-F5E6-624D-801D-6B3C57E1BD9F}" type="slidenum">
              <a:rPr lang="en-US" smtClean="0"/>
              <a:t>16</a:t>
            </a:fld>
            <a:endParaRPr lang="en-US"/>
          </a:p>
        </p:txBody>
      </p:sp>
    </p:spTree>
    <p:extLst>
      <p:ext uri="{BB962C8B-B14F-4D97-AF65-F5344CB8AC3E}">
        <p14:creationId xmlns:p14="http://schemas.microsoft.com/office/powerpoint/2010/main" val="1238277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Logs</a:t>
            </a:r>
            <a:r>
              <a:rPr lang="ja-JP" altLang="en-US" sz="1200" b="0" i="0" kern="1200">
                <a:solidFill>
                  <a:schemeClr val="tx1"/>
                </a:solidFill>
                <a:effectLst/>
                <a:latin typeface="+mn-lt"/>
                <a:ea typeface="+mn-ea"/>
                <a:cs typeface="+mn-cs"/>
              </a:rPr>
              <a:t>收集</a:t>
            </a:r>
            <a:r>
              <a:rPr lang="zh-TW" altLang="en-US" sz="1200" b="0" i="0" kern="1200" dirty="0">
                <a:solidFill>
                  <a:schemeClr val="tx1"/>
                </a:solidFill>
                <a:effectLst/>
                <a:latin typeface="+mn-lt"/>
                <a:ea typeface="+mn-ea"/>
                <a:cs typeface="+mn-cs"/>
              </a:rPr>
              <a:t>的所有</a:t>
            </a:r>
            <a:r>
              <a:rPr lang="ja-JP" altLang="en-US" sz="1200" b="0" i="0" kern="1200">
                <a:solidFill>
                  <a:schemeClr val="tx1"/>
                </a:solidFill>
                <a:effectLst/>
                <a:latin typeface="+mn-lt"/>
                <a:ea typeface="+mn-ea"/>
                <a:cs typeface="+mn-cs"/>
              </a:rPr>
              <a:t>數據</a:t>
            </a:r>
            <a:r>
              <a:rPr lang="zh-TW" altLang="en-US" sz="1200" b="0" i="0" kern="1200" dirty="0">
                <a:solidFill>
                  <a:schemeClr val="tx1"/>
                </a:solidFill>
                <a:effectLst/>
                <a:latin typeface="+mn-lt"/>
                <a:ea typeface="+mn-ea"/>
                <a:cs typeface="+mn-cs"/>
              </a:rPr>
              <a:t>都可以在</a:t>
            </a:r>
            <a:r>
              <a:rPr lang="en-US" altLang="zh-TW" sz="1200" b="0" i="0" kern="1200" dirty="0">
                <a:solidFill>
                  <a:schemeClr val="tx1"/>
                </a:solidFill>
                <a:effectLst/>
                <a:latin typeface="+mn-lt"/>
                <a:ea typeface="+mn-ea"/>
                <a:cs typeface="+mn-cs"/>
              </a:rPr>
              <a:t>log</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queries</a:t>
            </a:r>
            <a:r>
              <a:rPr lang="ja-JP" altLang="en-US" sz="1200" b="0" i="0" kern="1200">
                <a:solidFill>
                  <a:schemeClr val="tx1"/>
                </a:solidFill>
                <a:effectLst/>
                <a:latin typeface="+mn-lt"/>
                <a:ea typeface="+mn-ea"/>
                <a:cs typeface="+mn-cs"/>
              </a:rPr>
              <a:t>提取</a:t>
            </a:r>
            <a:r>
              <a:rPr lang="zh-TW" altLang="en-US" sz="1200" b="0" i="0" kern="1200" dirty="0">
                <a:solidFill>
                  <a:schemeClr val="tx1"/>
                </a:solidFill>
                <a:effectLst/>
                <a:latin typeface="+mn-lt"/>
                <a:ea typeface="+mn-ea"/>
                <a:cs typeface="+mn-cs"/>
              </a:rPr>
              <a:t>和</a:t>
            </a:r>
            <a:r>
              <a:rPr lang="ja-JP" altLang="en-US" sz="1200" b="0" i="0" kern="1200">
                <a:solidFill>
                  <a:schemeClr val="tx1"/>
                </a:solidFill>
                <a:effectLst/>
                <a:latin typeface="+mn-lt"/>
                <a:ea typeface="+mn-ea"/>
                <a:cs typeface="+mn-cs"/>
              </a:rPr>
              <a:t>分析</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不同的</a:t>
            </a:r>
            <a:r>
              <a:rPr lang="ja-JP" altLang="en-US" sz="1200" b="0" i="0" kern="1200">
                <a:solidFill>
                  <a:schemeClr val="tx1"/>
                </a:solidFill>
                <a:effectLst/>
                <a:latin typeface="+mn-lt"/>
                <a:ea typeface="+mn-ea"/>
                <a:cs typeface="+mn-cs"/>
              </a:rPr>
              <a:t>數據來源會</a:t>
            </a:r>
            <a:r>
              <a:rPr lang="zh-TW" altLang="en-US" sz="1200" b="0" i="0" kern="1200" dirty="0">
                <a:solidFill>
                  <a:schemeClr val="tx1"/>
                </a:solidFill>
                <a:effectLst/>
                <a:latin typeface="+mn-lt"/>
                <a:ea typeface="+mn-ea"/>
                <a:cs typeface="+mn-cs"/>
              </a:rPr>
              <a:t>写入不同的表，但可以在</a:t>
            </a:r>
            <a:r>
              <a:rPr lang="ja-JP" altLang="en-US" sz="1200" b="0" i="0" kern="1200">
                <a:solidFill>
                  <a:schemeClr val="tx1"/>
                </a:solidFill>
                <a:effectLst/>
                <a:latin typeface="+mn-lt"/>
                <a:ea typeface="+mn-ea"/>
                <a:cs typeface="+mn-cs"/>
              </a:rPr>
              <a:t>耽擱</a:t>
            </a:r>
            <a:r>
              <a:rPr lang="zh-TW" altLang="en-US" sz="1200" b="0" i="0" kern="1200" dirty="0">
                <a:solidFill>
                  <a:schemeClr val="tx1"/>
                </a:solidFill>
                <a:effectLst/>
                <a:latin typeface="+mn-lt"/>
                <a:ea typeface="+mn-ea"/>
                <a:cs typeface="+mn-cs"/>
              </a:rPr>
              <a:t>查询中</a:t>
            </a:r>
            <a:r>
              <a:rPr lang="ja-JP" altLang="en-US" sz="1200" b="0" i="0" kern="1200">
                <a:solidFill>
                  <a:schemeClr val="tx1"/>
                </a:solidFill>
                <a:effectLst/>
                <a:latin typeface="+mn-lt"/>
                <a:ea typeface="+mn-ea"/>
                <a:cs typeface="+mn-cs"/>
              </a:rPr>
              <a:t>涵蓋</a:t>
            </a:r>
            <a:r>
              <a:rPr lang="zh-TW" altLang="en-US" sz="1200" b="0" i="0" kern="1200" dirty="0">
                <a:solidFill>
                  <a:schemeClr val="tx1"/>
                </a:solidFill>
                <a:effectLst/>
                <a:latin typeface="+mn-lt"/>
                <a:ea typeface="+mn-ea"/>
                <a:cs typeface="+mn-cs"/>
              </a:rPr>
              <a:t>多个表，以分析</a:t>
            </a:r>
            <a:r>
              <a:rPr lang="ja-JP" altLang="en-US" sz="1200" b="0" i="0" kern="1200">
                <a:solidFill>
                  <a:schemeClr val="tx1"/>
                </a:solidFill>
                <a:effectLst/>
                <a:latin typeface="+mn-lt"/>
                <a:ea typeface="+mn-ea"/>
                <a:cs typeface="+mn-cs"/>
              </a:rPr>
              <a:t>跨</a:t>
            </a:r>
            <a:r>
              <a:rPr lang="zh-TW" altLang="en-US" sz="1200" b="0" i="0" kern="1200" dirty="0">
                <a:solidFill>
                  <a:schemeClr val="tx1"/>
                </a:solidFill>
                <a:effectLst/>
                <a:latin typeface="+mn-lt"/>
                <a:ea typeface="+mn-ea"/>
                <a:cs typeface="+mn-cs"/>
              </a:rPr>
              <a:t>多个</a:t>
            </a:r>
            <a:r>
              <a:rPr lang="ja-JP" altLang="en-US" sz="1200" b="0" i="0" kern="1200">
                <a:solidFill>
                  <a:schemeClr val="tx1"/>
                </a:solidFill>
                <a:effectLst/>
                <a:latin typeface="+mn-lt"/>
                <a:ea typeface="+mn-ea"/>
                <a:cs typeface="+mn-cs"/>
              </a:rPr>
              <a:t>數據</a:t>
            </a:r>
            <a:r>
              <a:rPr lang="zh-TW" altLang="en-US" sz="1200" b="0" i="0" kern="1200" dirty="0">
                <a:solidFill>
                  <a:schemeClr val="tx1"/>
                </a:solidFill>
                <a:effectLst/>
                <a:latin typeface="+mn-lt"/>
                <a:ea typeface="+mn-ea"/>
                <a:cs typeface="+mn-cs"/>
              </a:rPr>
              <a:t>源的</a:t>
            </a:r>
            <a:r>
              <a:rPr lang="ja-JP" altLang="en-US" sz="1200" b="0" i="0" kern="1200">
                <a:solidFill>
                  <a:schemeClr val="tx1"/>
                </a:solidFill>
                <a:effectLst/>
                <a:latin typeface="+mn-lt"/>
                <a:ea typeface="+mn-ea"/>
                <a:cs typeface="+mn-cs"/>
              </a:rPr>
              <a:t>數據</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在构建查询时，首先确定哪些表具有要查找的数据，因此您至少应该对</a:t>
            </a:r>
            <a:r>
              <a:rPr lang="en-US" altLang="zh-TW" sz="1200" b="0" i="0" kern="1200" dirty="0">
                <a:solidFill>
                  <a:schemeClr val="tx1"/>
                </a:solidFill>
                <a:effectLst/>
                <a:latin typeface="+mn-lt"/>
                <a:ea typeface="+mn-ea"/>
                <a:cs typeface="+mn-cs"/>
              </a:rPr>
              <a:t>Azure Monitor</a:t>
            </a:r>
            <a:r>
              <a:rPr lang="zh-TW" altLang="en-US" sz="1200" b="0" i="0" kern="1200" dirty="0">
                <a:solidFill>
                  <a:schemeClr val="tx1"/>
                </a:solidFill>
                <a:effectLst/>
                <a:latin typeface="+mn-lt"/>
                <a:ea typeface="+mn-ea"/>
                <a:cs typeface="+mn-cs"/>
              </a:rPr>
              <a:t>日志中的数据是如何构造的有基本的了解。</a:t>
            </a:r>
          </a:p>
          <a:p>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All data collected in Azure Monitor Logs is available to retrieve and analyze in log queries. Different data sources will write their data to different tables, but you can include multiple tables in a single query to analyze data across multiple sources. When you build a query, you start by determining which tables have the data that you're looking for, so you should have at least a basic understanding of how data in Azure Monitor Logs is structured.</a:t>
            </a:r>
          </a:p>
          <a:p>
            <a:endParaRPr lang="en-US" altLang="zh-TW" sz="1200" b="0" i="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3E5AAE-F5E6-624D-801D-6B3C57E1BD9F}" type="slidenum">
              <a:rPr lang="en-US" smtClean="0"/>
              <a:t>17</a:t>
            </a:fld>
            <a:endParaRPr lang="en-US"/>
          </a:p>
        </p:txBody>
      </p:sp>
    </p:spTree>
    <p:extLst>
      <p:ext uri="{BB962C8B-B14F-4D97-AF65-F5344CB8AC3E}">
        <p14:creationId xmlns:p14="http://schemas.microsoft.com/office/powerpoint/2010/main" val="3871152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86/5000</a:t>
            </a:r>
            <a:endParaRPr lang="zh-TW" altLang="en-US" dirty="0"/>
          </a:p>
          <a:p>
            <a:r>
              <a:rPr lang="en-US" dirty="0" err="1"/>
              <a:t>使用SSH連接到服務器</a:t>
            </a:r>
          </a:p>
          <a:p>
            <a:r>
              <a:rPr lang="zh-TW" altLang="en-US"/>
              <a:t>極其簡化的配置語言</a:t>
            </a:r>
            <a:br>
              <a:rPr lang="zh-TW" altLang="en-US" dirty="0"/>
            </a:br>
            <a:r>
              <a:rPr lang="zh-TW" altLang="en-US"/>
              <a:t>無需修改即可管理各種雲</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3E5AAE-F5E6-624D-801D-6B3C57E1B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579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56" b="23730"/>
          <a:stretch/>
        </p:blipFill>
        <p:spPr>
          <a:xfrm>
            <a:off x="0" y="-390408"/>
            <a:ext cx="12192000" cy="5368808"/>
          </a:xfrm>
          <a:prstGeom prst="rect">
            <a:avLst/>
          </a:prstGeom>
        </p:spPr>
      </p:pic>
      <p:sp>
        <p:nvSpPr>
          <p:cNvPr id="2" name="Title 1"/>
          <p:cNvSpPr>
            <a:spLocks noGrp="1"/>
          </p:cNvSpPr>
          <p:nvPr>
            <p:ph type="ctrTitle"/>
          </p:nvPr>
        </p:nvSpPr>
        <p:spPr>
          <a:xfrm>
            <a:off x="382494" y="3149600"/>
            <a:ext cx="10666506" cy="1527457"/>
          </a:xfrm>
        </p:spPr>
        <p:txBody>
          <a:bodyPr anchor="b">
            <a:normAutofit/>
          </a:bodyPr>
          <a:lstStyle>
            <a:lvl1pPr algn="l">
              <a:defRPr sz="5400" b="1">
                <a:solidFill>
                  <a:schemeClr val="bg1"/>
                </a:solidFill>
                <a:latin typeface="+mn-lt"/>
                <a:ea typeface="Apple Braille" charset="0"/>
                <a:cs typeface="Apple Braille" charset="0"/>
              </a:defRPr>
            </a:lvl1pPr>
          </a:lstStyle>
          <a:p>
            <a:r>
              <a:rPr lang="en-US" dirty="0"/>
              <a:t>Click to edit Master title style</a:t>
            </a:r>
          </a:p>
        </p:txBody>
      </p:sp>
      <p:sp>
        <p:nvSpPr>
          <p:cNvPr id="3" name="Subtitle 2"/>
          <p:cNvSpPr>
            <a:spLocks noGrp="1"/>
          </p:cNvSpPr>
          <p:nvPr>
            <p:ph type="subTitle" idx="1"/>
          </p:nvPr>
        </p:nvSpPr>
        <p:spPr>
          <a:xfrm>
            <a:off x="382494" y="5113617"/>
            <a:ext cx="9144000" cy="605118"/>
          </a:xfrm>
        </p:spPr>
        <p:txBody>
          <a:bodyPr>
            <a:normAutofit/>
          </a:bodyPr>
          <a:lstStyle>
            <a:lvl1pPr marL="0" indent="0" algn="l">
              <a:buNone/>
              <a:defRPr sz="2800" b="0">
                <a:solidFill>
                  <a:srgbClr val="64646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圖片 5">
            <a:extLst>
              <a:ext uri="{FF2B5EF4-FFF2-40B4-BE49-F238E27FC236}">
                <a16:creationId xmlns:a16="http://schemas.microsoft.com/office/drawing/2014/main" id="{93876C12-0065-4CF2-969D-FF0D418CE249}"/>
              </a:ext>
            </a:extLst>
          </p:cNvPr>
          <p:cNvPicPr>
            <a:picLocks noChangeAspect="1"/>
          </p:cNvPicPr>
          <p:nvPr userDrawn="1"/>
        </p:nvPicPr>
        <p:blipFill>
          <a:blip r:embed="rId3"/>
          <a:stretch>
            <a:fillRect/>
          </a:stretch>
        </p:blipFill>
        <p:spPr>
          <a:xfrm>
            <a:off x="10008563" y="6043924"/>
            <a:ext cx="2145591" cy="825391"/>
          </a:xfrm>
          <a:prstGeom prst="rect">
            <a:avLst/>
          </a:prstGeom>
        </p:spPr>
      </p:pic>
    </p:spTree>
    <p:extLst>
      <p:ext uri="{BB962C8B-B14F-4D97-AF65-F5344CB8AC3E}">
        <p14:creationId xmlns:p14="http://schemas.microsoft.com/office/powerpoint/2010/main" val="133825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6321" t="1658" r="18317" b="23685"/>
          <a:stretch/>
        </p:blipFill>
        <p:spPr>
          <a:xfrm>
            <a:off x="-1" y="0"/>
            <a:ext cx="12192001" cy="6858000"/>
          </a:xfrm>
          <a:prstGeom prst="rect">
            <a:avLst/>
          </a:prstGeom>
        </p:spPr>
      </p:pic>
      <p:sp>
        <p:nvSpPr>
          <p:cNvPr id="5" name="Title 1">
            <a:extLst>
              <a:ext uri="{FF2B5EF4-FFF2-40B4-BE49-F238E27FC236}">
                <a16:creationId xmlns:a16="http://schemas.microsoft.com/office/drawing/2014/main" id="{FDC03013-A17A-E144-9691-F9A0AE90FF4A}"/>
              </a:ext>
            </a:extLst>
          </p:cNvPr>
          <p:cNvSpPr>
            <a:spLocks noGrp="1"/>
          </p:cNvSpPr>
          <p:nvPr>
            <p:ph type="ctrTitle"/>
          </p:nvPr>
        </p:nvSpPr>
        <p:spPr>
          <a:xfrm>
            <a:off x="382494" y="2248023"/>
            <a:ext cx="10666506" cy="2668375"/>
          </a:xfrm>
        </p:spPr>
        <p:txBody>
          <a:bodyPr anchor="b">
            <a:normAutofit/>
          </a:bodyPr>
          <a:lstStyle>
            <a:lvl1pPr algn="l">
              <a:defRPr sz="5400" b="1">
                <a:solidFill>
                  <a:schemeClr val="bg1"/>
                </a:solidFill>
                <a:latin typeface="+mn-lt"/>
                <a:ea typeface="Apple Braille" charset="0"/>
                <a:cs typeface="Apple Braille" charset="0"/>
              </a:defRPr>
            </a:lvl1pPr>
          </a:lstStyle>
          <a:p>
            <a:r>
              <a:rPr lang="en-US" dirty="0"/>
              <a:t>Click to edit Master title style</a:t>
            </a:r>
          </a:p>
        </p:txBody>
      </p:sp>
      <p:sp>
        <p:nvSpPr>
          <p:cNvPr id="6" name="Subtitle 2">
            <a:extLst>
              <a:ext uri="{FF2B5EF4-FFF2-40B4-BE49-F238E27FC236}">
                <a16:creationId xmlns:a16="http://schemas.microsoft.com/office/drawing/2014/main" id="{BFB3B023-A8D7-6746-8C56-88539E560C08}"/>
              </a:ext>
            </a:extLst>
          </p:cNvPr>
          <p:cNvSpPr>
            <a:spLocks noGrp="1"/>
          </p:cNvSpPr>
          <p:nvPr>
            <p:ph type="subTitle" idx="1"/>
          </p:nvPr>
        </p:nvSpPr>
        <p:spPr>
          <a:xfrm>
            <a:off x="382494" y="4952256"/>
            <a:ext cx="10666506" cy="902870"/>
          </a:xfrm>
        </p:spPr>
        <p:txBody>
          <a:bodyPr>
            <a:normAutofit/>
          </a:bodyPr>
          <a:lstStyle>
            <a:lvl1pPr marL="0" indent="0" algn="l">
              <a:buNone/>
              <a:defRPr sz="2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6321" t="1658" r="18317" b="23685"/>
          <a:stretch/>
        </p:blipFill>
        <p:spPr>
          <a:xfrm>
            <a:off x="-1" y="0"/>
            <a:ext cx="12192001" cy="6858000"/>
          </a:xfrm>
          <a:prstGeom prst="rect">
            <a:avLst/>
          </a:prstGeom>
        </p:spPr>
      </p:pic>
      <p:sp>
        <p:nvSpPr>
          <p:cNvPr id="9" name="Title 1"/>
          <p:cNvSpPr>
            <a:spLocks noGrp="1"/>
          </p:cNvSpPr>
          <p:nvPr>
            <p:ph type="ctrTitle"/>
          </p:nvPr>
        </p:nvSpPr>
        <p:spPr>
          <a:xfrm>
            <a:off x="382494" y="3060700"/>
            <a:ext cx="10666506" cy="1133757"/>
          </a:xfrm>
        </p:spPr>
        <p:txBody>
          <a:bodyPr anchor="b">
            <a:normAutofit/>
          </a:bodyPr>
          <a:lstStyle>
            <a:lvl1pPr algn="l">
              <a:defRPr sz="5400" b="1" i="0" baseline="0">
                <a:solidFill>
                  <a:schemeClr val="bg1"/>
                </a:solidFill>
                <a:latin typeface="+mn-lt"/>
                <a:ea typeface="Apple Braille" charset="0"/>
                <a:cs typeface="Apple Braille" charset="0"/>
              </a:defRPr>
            </a:lvl1pPr>
          </a:lstStyle>
          <a:p>
            <a:r>
              <a:rPr lang="en-US" dirty="0"/>
              <a:t>Click to edit Master title style</a:t>
            </a:r>
          </a:p>
        </p:txBody>
      </p:sp>
    </p:spTree>
    <p:extLst>
      <p:ext uri="{BB962C8B-B14F-4D97-AF65-F5344CB8AC3E}">
        <p14:creationId xmlns:p14="http://schemas.microsoft.com/office/powerpoint/2010/main" val="1569401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sp>
        <p:nvSpPr>
          <p:cNvPr id="2" name="Title 1"/>
          <p:cNvSpPr>
            <a:spLocks noGrp="1"/>
          </p:cNvSpPr>
          <p:nvPr>
            <p:ph type="title"/>
          </p:nvPr>
        </p:nvSpPr>
        <p:spPr>
          <a:xfrm>
            <a:off x="309600" y="343811"/>
            <a:ext cx="11520000" cy="938727"/>
          </a:xfrm>
        </p:spPr>
        <p:txBody>
          <a:bodyPr/>
          <a:lstStyle>
            <a:lvl1pPr>
              <a:defRPr b="1" i="0" baseline="0">
                <a:solidFill>
                  <a:srgbClr val="404040"/>
                </a:solidFill>
                <a:latin typeface="+mn-lt"/>
              </a:defRPr>
            </a:lvl1pPr>
          </a:lstStyle>
          <a:p>
            <a:r>
              <a:rPr lang="en-US" dirty="0"/>
              <a:t>Click to edit Master title style</a:t>
            </a:r>
          </a:p>
        </p:txBody>
      </p:sp>
      <p:sp>
        <p:nvSpPr>
          <p:cNvPr id="3" name="Content Placeholder 2"/>
          <p:cNvSpPr>
            <a:spLocks noGrp="1"/>
          </p:cNvSpPr>
          <p:nvPr>
            <p:ph idx="1"/>
          </p:nvPr>
        </p:nvSpPr>
        <p:spPr>
          <a:xfrm>
            <a:off x="304800" y="1505527"/>
            <a:ext cx="11524800" cy="4671436"/>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圖片 5">
            <a:extLst>
              <a:ext uri="{FF2B5EF4-FFF2-40B4-BE49-F238E27FC236}">
                <a16:creationId xmlns:a16="http://schemas.microsoft.com/office/drawing/2014/main" id="{2B975DCA-09B5-4580-ADE9-6038B8FD075D}"/>
              </a:ext>
            </a:extLst>
          </p:cNvPr>
          <p:cNvPicPr>
            <a:picLocks noChangeAspect="1"/>
          </p:cNvPicPr>
          <p:nvPr userDrawn="1"/>
        </p:nvPicPr>
        <p:blipFill>
          <a:blip r:embed="rId2"/>
          <a:stretch>
            <a:fillRect/>
          </a:stretch>
        </p:blipFill>
        <p:spPr>
          <a:xfrm>
            <a:off x="10008563" y="6043924"/>
            <a:ext cx="2145591" cy="825391"/>
          </a:xfrm>
          <a:prstGeom prst="rect">
            <a:avLst/>
          </a:prstGeom>
        </p:spPr>
      </p:pic>
      <p:sp>
        <p:nvSpPr>
          <p:cNvPr id="5" name="文字方塊 4">
            <a:extLst>
              <a:ext uri="{FF2B5EF4-FFF2-40B4-BE49-F238E27FC236}">
                <a16:creationId xmlns:a16="http://schemas.microsoft.com/office/drawing/2014/main" id="{DC1CBB45-717F-4D36-952E-BBB46E4C6252}"/>
              </a:ext>
            </a:extLst>
          </p:cNvPr>
          <p:cNvSpPr txBox="1"/>
          <p:nvPr userDrawn="1"/>
        </p:nvSpPr>
        <p:spPr>
          <a:xfrm>
            <a:off x="243897" y="6409341"/>
            <a:ext cx="5048539" cy="261610"/>
          </a:xfrm>
          <a:prstGeom prst="rect">
            <a:avLst/>
          </a:prstGeom>
          <a:noFill/>
        </p:spPr>
        <p:txBody>
          <a:bodyPr wrap="square" rtlCol="0">
            <a:spAutoFit/>
          </a:bodyPr>
          <a:lstStyle/>
          <a:p>
            <a:r>
              <a:rPr lang="en-US" altLang="zh-TW" sz="1100" b="0" dirty="0">
                <a:solidFill>
                  <a:schemeClr val="bg2">
                    <a:lumMod val="50000"/>
                  </a:schemeClr>
                </a:solidFill>
                <a:latin typeface="+mn-lt"/>
              </a:rPr>
              <a:t>Copyright 2019 © </a:t>
            </a:r>
            <a:r>
              <a:rPr lang="en-US" altLang="zh-TW" sz="1100" b="0" dirty="0" err="1">
                <a:solidFill>
                  <a:schemeClr val="bg2">
                    <a:lumMod val="50000"/>
                  </a:schemeClr>
                </a:solidFill>
                <a:latin typeface="+mn-lt"/>
              </a:rPr>
              <a:t>eCloudvalley</a:t>
            </a:r>
            <a:r>
              <a:rPr lang="en-US" altLang="zh-TW" sz="1100" b="0" dirty="0">
                <a:solidFill>
                  <a:schemeClr val="bg2">
                    <a:lumMod val="50000"/>
                  </a:schemeClr>
                </a:solidFill>
                <a:latin typeface="+mn-lt"/>
              </a:rPr>
              <a:t> Digital Technology Co., Ltd. All Rights Reserved.</a:t>
            </a:r>
            <a:endParaRPr lang="zh-TW" altLang="en-US" sz="1100" b="0" dirty="0">
              <a:solidFill>
                <a:schemeClr val="bg2">
                  <a:lumMod val="50000"/>
                </a:schemeClr>
              </a:solidFill>
              <a:latin typeface="+mn-lt"/>
            </a:endParaRPr>
          </a:p>
        </p:txBody>
      </p:sp>
    </p:spTree>
    <p:extLst>
      <p:ext uri="{BB962C8B-B14F-4D97-AF65-F5344CB8AC3E}">
        <p14:creationId xmlns:p14="http://schemas.microsoft.com/office/powerpoint/2010/main" val="1377615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89D6-ECEF-7F48-AB12-F5148FB209A7}"/>
              </a:ext>
            </a:extLst>
          </p:cNvPr>
          <p:cNvSpPr>
            <a:spLocks noGrp="1"/>
          </p:cNvSpPr>
          <p:nvPr>
            <p:ph type="title"/>
          </p:nvPr>
        </p:nvSpPr>
        <p:spPr>
          <a:xfrm>
            <a:off x="309600" y="365125"/>
            <a:ext cx="11520000" cy="900257"/>
          </a:xfrm>
        </p:spPr>
        <p:txBody>
          <a:bodyPr/>
          <a:lstStyle>
            <a:lvl1pPr>
              <a:defRPr b="1" i="0" baseline="0">
                <a:solidFill>
                  <a:srgbClr val="404040"/>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011AD573-09E2-4045-A959-DE5AEE88B1E6}"/>
              </a:ext>
            </a:extLst>
          </p:cNvPr>
          <p:cNvSpPr>
            <a:spLocks noGrp="1"/>
          </p:cNvSpPr>
          <p:nvPr>
            <p:ph idx="1"/>
          </p:nvPr>
        </p:nvSpPr>
        <p:spPr>
          <a:xfrm>
            <a:off x="304801" y="1440873"/>
            <a:ext cx="5698434" cy="473609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14E5A6AC-01A4-8D45-912F-3D79FFF072FF}"/>
              </a:ext>
            </a:extLst>
          </p:cNvPr>
          <p:cNvSpPr>
            <a:spLocks noGrp="1"/>
          </p:cNvSpPr>
          <p:nvPr>
            <p:ph idx="10"/>
          </p:nvPr>
        </p:nvSpPr>
        <p:spPr>
          <a:xfrm>
            <a:off x="6202017" y="1440873"/>
            <a:ext cx="5627583" cy="473609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圖片 6">
            <a:extLst>
              <a:ext uri="{FF2B5EF4-FFF2-40B4-BE49-F238E27FC236}">
                <a16:creationId xmlns:a16="http://schemas.microsoft.com/office/drawing/2014/main" id="{0CBDCB4D-0A58-49AB-90ED-E5EB9C4D5301}"/>
              </a:ext>
            </a:extLst>
          </p:cNvPr>
          <p:cNvPicPr>
            <a:picLocks noChangeAspect="1"/>
          </p:cNvPicPr>
          <p:nvPr userDrawn="1"/>
        </p:nvPicPr>
        <p:blipFill>
          <a:blip r:embed="rId2"/>
          <a:stretch>
            <a:fillRect/>
          </a:stretch>
        </p:blipFill>
        <p:spPr>
          <a:xfrm>
            <a:off x="10008563" y="6043924"/>
            <a:ext cx="2145591" cy="825391"/>
          </a:xfrm>
          <a:prstGeom prst="rect">
            <a:avLst/>
          </a:prstGeom>
        </p:spPr>
      </p:pic>
      <p:sp>
        <p:nvSpPr>
          <p:cNvPr id="6" name="文字方塊 5">
            <a:extLst>
              <a:ext uri="{FF2B5EF4-FFF2-40B4-BE49-F238E27FC236}">
                <a16:creationId xmlns:a16="http://schemas.microsoft.com/office/drawing/2014/main" id="{ABA70BEF-7B64-437D-8F62-BD3BFD3BD5AF}"/>
              </a:ext>
            </a:extLst>
          </p:cNvPr>
          <p:cNvSpPr txBox="1"/>
          <p:nvPr userDrawn="1"/>
        </p:nvSpPr>
        <p:spPr>
          <a:xfrm>
            <a:off x="243897" y="6409341"/>
            <a:ext cx="5048539" cy="261610"/>
          </a:xfrm>
          <a:prstGeom prst="rect">
            <a:avLst/>
          </a:prstGeom>
          <a:noFill/>
        </p:spPr>
        <p:txBody>
          <a:bodyPr wrap="square" rtlCol="0">
            <a:spAutoFit/>
          </a:bodyPr>
          <a:lstStyle/>
          <a:p>
            <a:r>
              <a:rPr lang="en-US" altLang="zh-TW" sz="1100" b="0" dirty="0">
                <a:solidFill>
                  <a:schemeClr val="bg2">
                    <a:lumMod val="50000"/>
                  </a:schemeClr>
                </a:solidFill>
                <a:latin typeface="+mn-lt"/>
              </a:rPr>
              <a:t>Copyright 2019 </a:t>
            </a:r>
            <a:r>
              <a:rPr lang="en-US" altLang="zh-TW" sz="1100" b="0">
                <a:solidFill>
                  <a:schemeClr val="bg2">
                    <a:lumMod val="50000"/>
                  </a:schemeClr>
                </a:solidFill>
                <a:latin typeface="+mn-lt"/>
              </a:rPr>
              <a:t>© eCloudvalley </a:t>
            </a:r>
            <a:r>
              <a:rPr lang="en-US" altLang="zh-TW" sz="1100" b="0" dirty="0">
                <a:solidFill>
                  <a:schemeClr val="bg2">
                    <a:lumMod val="50000"/>
                  </a:schemeClr>
                </a:solidFill>
                <a:latin typeface="+mn-lt"/>
              </a:rPr>
              <a:t>Digital Technology Co., Ltd. All Rights Reserved.</a:t>
            </a:r>
            <a:endParaRPr lang="zh-TW" altLang="en-US" sz="1100" b="0" dirty="0">
              <a:solidFill>
                <a:schemeClr val="bg2">
                  <a:lumMod val="50000"/>
                </a:schemeClr>
              </a:solidFill>
              <a:latin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89D6-ECEF-7F48-AB12-F5148FB209A7}"/>
              </a:ext>
            </a:extLst>
          </p:cNvPr>
          <p:cNvSpPr>
            <a:spLocks noGrp="1"/>
          </p:cNvSpPr>
          <p:nvPr>
            <p:ph type="title"/>
          </p:nvPr>
        </p:nvSpPr>
        <p:spPr>
          <a:xfrm>
            <a:off x="309600" y="365125"/>
            <a:ext cx="11520000" cy="900257"/>
          </a:xfrm>
        </p:spPr>
        <p:txBody>
          <a:bodyPr/>
          <a:lstStyle>
            <a:lvl1pPr>
              <a:defRPr b="1">
                <a:solidFill>
                  <a:srgbClr val="404040"/>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011AD573-09E2-4045-A959-DE5AEE88B1E6}"/>
              </a:ext>
            </a:extLst>
          </p:cNvPr>
          <p:cNvSpPr>
            <a:spLocks noGrp="1"/>
          </p:cNvSpPr>
          <p:nvPr>
            <p:ph idx="1"/>
          </p:nvPr>
        </p:nvSpPr>
        <p:spPr>
          <a:xfrm>
            <a:off x="304801" y="2398643"/>
            <a:ext cx="5698434" cy="377832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14E5A6AC-01A4-8D45-912F-3D79FFF072FF}"/>
              </a:ext>
            </a:extLst>
          </p:cNvPr>
          <p:cNvSpPr>
            <a:spLocks noGrp="1"/>
          </p:cNvSpPr>
          <p:nvPr>
            <p:ph idx="10"/>
          </p:nvPr>
        </p:nvSpPr>
        <p:spPr>
          <a:xfrm>
            <a:off x="6202017" y="2398643"/>
            <a:ext cx="5627583" cy="3778320"/>
          </a:xfrm>
        </p:spPr>
        <p:txBody>
          <a:bodyPr/>
          <a:lstStyle>
            <a:lvl1pPr>
              <a:defRPr>
                <a:solidFill>
                  <a:srgbClr val="646464"/>
                </a:solidFill>
              </a:defRPr>
            </a:lvl1pPr>
            <a:lvl2pPr>
              <a:defRPr>
                <a:solidFill>
                  <a:srgbClr val="646464"/>
                </a:solidFill>
              </a:defRPr>
            </a:lvl2pPr>
            <a:lvl3pPr>
              <a:defRPr>
                <a:solidFill>
                  <a:srgbClr val="646464"/>
                </a:solidFill>
              </a:defRPr>
            </a:lvl3pPr>
            <a:lvl4pPr>
              <a:defRPr>
                <a:solidFill>
                  <a:srgbClr val="646464"/>
                </a:solidFill>
              </a:defRPr>
            </a:lvl4pPr>
            <a:lvl5pPr>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9ED2909A-D067-3545-A163-86FB001049CE}"/>
              </a:ext>
            </a:extLst>
          </p:cNvPr>
          <p:cNvSpPr>
            <a:spLocks noGrp="1"/>
          </p:cNvSpPr>
          <p:nvPr>
            <p:ph type="body" sz="quarter" idx="11"/>
          </p:nvPr>
        </p:nvSpPr>
        <p:spPr>
          <a:xfrm>
            <a:off x="304800" y="1403927"/>
            <a:ext cx="5699125" cy="994785"/>
          </a:xfrm>
        </p:spPr>
        <p:txBody>
          <a:bodyPr>
            <a:normAutofit/>
          </a:bodyPr>
          <a:lstStyle>
            <a:lvl1pPr marL="0" indent="0">
              <a:buNone/>
              <a:defRPr sz="3200" b="1" u="sng">
                <a:solidFill>
                  <a:srgbClr val="646464"/>
                </a:solidFill>
              </a:defRPr>
            </a:lvl1pPr>
          </a:lstStyle>
          <a:p>
            <a:pPr lvl="0"/>
            <a:endParaRPr lang="en-US" dirty="0"/>
          </a:p>
        </p:txBody>
      </p:sp>
      <p:sp>
        <p:nvSpPr>
          <p:cNvPr id="8" name="Text Placeholder 6">
            <a:extLst>
              <a:ext uri="{FF2B5EF4-FFF2-40B4-BE49-F238E27FC236}">
                <a16:creationId xmlns:a16="http://schemas.microsoft.com/office/drawing/2014/main" id="{CC0DD59C-CF53-5A4B-84D0-C79760D80EDC}"/>
              </a:ext>
            </a:extLst>
          </p:cNvPr>
          <p:cNvSpPr>
            <a:spLocks noGrp="1"/>
          </p:cNvSpPr>
          <p:nvPr>
            <p:ph type="body" sz="quarter" idx="12"/>
          </p:nvPr>
        </p:nvSpPr>
        <p:spPr>
          <a:xfrm>
            <a:off x="6201671" y="1403927"/>
            <a:ext cx="5627929" cy="994785"/>
          </a:xfrm>
        </p:spPr>
        <p:txBody>
          <a:bodyPr>
            <a:normAutofit/>
          </a:bodyPr>
          <a:lstStyle>
            <a:lvl1pPr marL="0" indent="0">
              <a:buNone/>
              <a:defRPr sz="3200" b="1" u="sng">
                <a:solidFill>
                  <a:srgbClr val="646464"/>
                </a:solidFill>
              </a:defRPr>
            </a:lvl1pPr>
          </a:lstStyle>
          <a:p>
            <a:pPr lvl="0"/>
            <a:endParaRPr lang="en-US" dirty="0"/>
          </a:p>
        </p:txBody>
      </p:sp>
      <p:pic>
        <p:nvPicPr>
          <p:cNvPr id="12" name="圖片 11">
            <a:extLst>
              <a:ext uri="{FF2B5EF4-FFF2-40B4-BE49-F238E27FC236}">
                <a16:creationId xmlns:a16="http://schemas.microsoft.com/office/drawing/2014/main" id="{8B3F8BB5-0321-4065-91F1-B32FB3277FA7}"/>
              </a:ext>
            </a:extLst>
          </p:cNvPr>
          <p:cNvPicPr>
            <a:picLocks noChangeAspect="1"/>
          </p:cNvPicPr>
          <p:nvPr userDrawn="1"/>
        </p:nvPicPr>
        <p:blipFill>
          <a:blip r:embed="rId2"/>
          <a:stretch>
            <a:fillRect/>
          </a:stretch>
        </p:blipFill>
        <p:spPr>
          <a:xfrm>
            <a:off x="10008563" y="6043924"/>
            <a:ext cx="2145591" cy="825391"/>
          </a:xfrm>
          <a:prstGeom prst="rect">
            <a:avLst/>
          </a:prstGeom>
        </p:spPr>
      </p:pic>
      <p:sp>
        <p:nvSpPr>
          <p:cNvPr id="9" name="文字方塊 8">
            <a:extLst>
              <a:ext uri="{FF2B5EF4-FFF2-40B4-BE49-F238E27FC236}">
                <a16:creationId xmlns:a16="http://schemas.microsoft.com/office/drawing/2014/main" id="{5FAFA0FE-5183-401F-9FB2-2228821188AB}"/>
              </a:ext>
            </a:extLst>
          </p:cNvPr>
          <p:cNvSpPr txBox="1"/>
          <p:nvPr userDrawn="1"/>
        </p:nvSpPr>
        <p:spPr>
          <a:xfrm>
            <a:off x="243897" y="6409341"/>
            <a:ext cx="5048539" cy="261610"/>
          </a:xfrm>
          <a:prstGeom prst="rect">
            <a:avLst/>
          </a:prstGeom>
          <a:noFill/>
        </p:spPr>
        <p:txBody>
          <a:bodyPr wrap="square" rtlCol="0">
            <a:spAutoFit/>
          </a:bodyPr>
          <a:lstStyle/>
          <a:p>
            <a:r>
              <a:rPr lang="en-US" altLang="zh-TW" sz="1100" b="0" dirty="0">
                <a:solidFill>
                  <a:schemeClr val="bg2">
                    <a:lumMod val="50000"/>
                  </a:schemeClr>
                </a:solidFill>
                <a:latin typeface="+mn-lt"/>
              </a:rPr>
              <a:t>Copyright 2019 </a:t>
            </a:r>
            <a:r>
              <a:rPr lang="en-US" altLang="zh-TW" sz="1100" b="0">
                <a:solidFill>
                  <a:schemeClr val="bg2">
                    <a:lumMod val="50000"/>
                  </a:schemeClr>
                </a:solidFill>
                <a:latin typeface="+mn-lt"/>
              </a:rPr>
              <a:t>© eCloudvalley </a:t>
            </a:r>
            <a:r>
              <a:rPr lang="en-US" altLang="zh-TW" sz="1100" b="0" dirty="0">
                <a:solidFill>
                  <a:schemeClr val="bg2">
                    <a:lumMod val="50000"/>
                  </a:schemeClr>
                </a:solidFill>
                <a:latin typeface="+mn-lt"/>
              </a:rPr>
              <a:t>Digital Technology Co., Ltd. All Rights Reserved.</a:t>
            </a:r>
            <a:endParaRPr lang="zh-TW" altLang="en-US" sz="1100" b="0" dirty="0">
              <a:solidFill>
                <a:schemeClr val="bg2">
                  <a:lumMod val="50000"/>
                </a:schemeClr>
              </a:solidFill>
              <a:latin typeface="+mn-l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age ">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C0D46E39-F349-4DF2-A29B-8E627B70FB8A}"/>
              </a:ext>
            </a:extLst>
          </p:cNvPr>
          <p:cNvPicPr>
            <a:picLocks noChangeAspect="1"/>
          </p:cNvPicPr>
          <p:nvPr userDrawn="1"/>
        </p:nvPicPr>
        <p:blipFill>
          <a:blip r:embed="rId2"/>
          <a:stretch>
            <a:fillRect/>
          </a:stretch>
        </p:blipFill>
        <p:spPr>
          <a:xfrm>
            <a:off x="10008563" y="6043924"/>
            <a:ext cx="2145591" cy="825391"/>
          </a:xfrm>
          <a:prstGeom prst="rect">
            <a:avLst/>
          </a:prstGeom>
        </p:spPr>
      </p:pic>
      <p:sp>
        <p:nvSpPr>
          <p:cNvPr id="3" name="文字方塊 2">
            <a:extLst>
              <a:ext uri="{FF2B5EF4-FFF2-40B4-BE49-F238E27FC236}">
                <a16:creationId xmlns:a16="http://schemas.microsoft.com/office/drawing/2014/main" id="{2A054353-0C6C-4895-B499-50EBDEAD06D4}"/>
              </a:ext>
            </a:extLst>
          </p:cNvPr>
          <p:cNvSpPr txBox="1"/>
          <p:nvPr userDrawn="1"/>
        </p:nvSpPr>
        <p:spPr>
          <a:xfrm>
            <a:off x="243897" y="6409341"/>
            <a:ext cx="5048539" cy="261610"/>
          </a:xfrm>
          <a:prstGeom prst="rect">
            <a:avLst/>
          </a:prstGeom>
          <a:noFill/>
        </p:spPr>
        <p:txBody>
          <a:bodyPr wrap="square" rtlCol="0">
            <a:spAutoFit/>
          </a:bodyPr>
          <a:lstStyle/>
          <a:p>
            <a:r>
              <a:rPr lang="en-US" altLang="zh-TW" sz="1100" b="0" dirty="0">
                <a:solidFill>
                  <a:schemeClr val="bg2">
                    <a:lumMod val="50000"/>
                  </a:schemeClr>
                </a:solidFill>
                <a:latin typeface="+mn-lt"/>
              </a:rPr>
              <a:t>Copyright 2019 </a:t>
            </a:r>
            <a:r>
              <a:rPr lang="en-US" altLang="zh-TW" sz="1100" b="0">
                <a:solidFill>
                  <a:schemeClr val="bg2">
                    <a:lumMod val="50000"/>
                  </a:schemeClr>
                </a:solidFill>
                <a:latin typeface="+mn-lt"/>
              </a:rPr>
              <a:t>© eCloudvalley </a:t>
            </a:r>
            <a:r>
              <a:rPr lang="en-US" altLang="zh-TW" sz="1100" b="0" dirty="0">
                <a:solidFill>
                  <a:schemeClr val="bg2">
                    <a:lumMod val="50000"/>
                  </a:schemeClr>
                </a:solidFill>
                <a:latin typeface="+mn-lt"/>
              </a:rPr>
              <a:t>Digital Technology Co., Ltd. All Rights Reserved.</a:t>
            </a:r>
            <a:endParaRPr lang="zh-TW" altLang="en-US" sz="1100" b="0" dirty="0">
              <a:solidFill>
                <a:schemeClr val="bg2">
                  <a:lumMod val="50000"/>
                </a:schemeClr>
              </a:solidFill>
              <a:latin typeface="+mn-lt"/>
            </a:endParaRPr>
          </a:p>
        </p:txBody>
      </p:sp>
    </p:spTree>
    <p:extLst>
      <p:ext uri="{BB962C8B-B14F-4D97-AF65-F5344CB8AC3E}">
        <p14:creationId xmlns:p14="http://schemas.microsoft.com/office/powerpoint/2010/main" val="125789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6321" t="1658" r="18317" b="23685"/>
          <a:stretch/>
        </p:blipFill>
        <p:spPr>
          <a:xfrm>
            <a:off x="-1" y="0"/>
            <a:ext cx="12192001" cy="6858000"/>
          </a:xfrm>
          <a:prstGeom prst="rect">
            <a:avLst/>
          </a:prstGeom>
        </p:spPr>
      </p:pic>
      <p:sp>
        <p:nvSpPr>
          <p:cNvPr id="2" name="TextBox 1"/>
          <p:cNvSpPr txBox="1"/>
          <p:nvPr userDrawn="1"/>
        </p:nvSpPr>
        <p:spPr>
          <a:xfrm>
            <a:off x="635000" y="3136900"/>
            <a:ext cx="8240013" cy="923330"/>
          </a:xfrm>
          <a:prstGeom prst="rect">
            <a:avLst/>
          </a:prstGeom>
          <a:noFill/>
        </p:spPr>
        <p:txBody>
          <a:bodyPr wrap="none" rtlCol="0">
            <a:spAutoFit/>
          </a:bodyPr>
          <a:lstStyle/>
          <a:p>
            <a:r>
              <a:rPr lang="en-US" altLang="zh-TW" sz="5400" b="1" i="0" dirty="0">
                <a:solidFill>
                  <a:schemeClr val="bg1"/>
                </a:solidFill>
              </a:rPr>
              <a:t>Empower Your Cloud Future</a:t>
            </a:r>
            <a:endParaRPr lang="en-US" sz="5400" b="1" i="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9E08D-31E6-EC46-A723-A27356E747C0}" type="datetimeFigureOut">
              <a:rPr lang="en-US" smtClean="0"/>
              <a:t>6/23/20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60E7E-2699-8243-8857-4FC3E8B78A82}" type="slidenum">
              <a:rPr lang="en-US" smtClean="0"/>
              <a:t>‹#›</a:t>
            </a:fld>
            <a:endParaRPr lang="en-US" dirty="0"/>
          </a:p>
        </p:txBody>
      </p:sp>
    </p:spTree>
    <p:extLst>
      <p:ext uri="{BB962C8B-B14F-4D97-AF65-F5344CB8AC3E}">
        <p14:creationId xmlns:p14="http://schemas.microsoft.com/office/powerpoint/2010/main" val="1351280884"/>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1" r:id="rId3"/>
    <p:sldLayoutId id="2147483650" r:id="rId4"/>
    <p:sldLayoutId id="2147483658" r:id="rId5"/>
    <p:sldLayoutId id="2147483659"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4.xml"/><Relationship Id="rId5" Type="http://schemas.openxmlformats.org/officeDocument/2006/relationships/image" Target="../media/image53.sv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image" Target="../media/image83.sv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tiff"/></Relationships>
</file>

<file path=ppt/slides/_rels/slide6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image" Target="../media/image102.tif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1DC062-F01B-3346-B538-325F2339A4DC}"/>
              </a:ext>
            </a:extLst>
          </p:cNvPr>
          <p:cNvSpPr>
            <a:spLocks noGrp="1"/>
          </p:cNvSpPr>
          <p:nvPr>
            <p:ph type="ctrTitle"/>
          </p:nvPr>
        </p:nvSpPr>
        <p:spPr/>
        <p:txBody>
          <a:bodyPr/>
          <a:lstStyle/>
          <a:p>
            <a:r>
              <a:rPr kumimoji="1" lang="en-US" altLang="zh-TW" dirty="0"/>
              <a:t>Azure Automation </a:t>
            </a:r>
            <a:endParaRPr kumimoji="1" lang="zh-TW" altLang="en-US"/>
          </a:p>
        </p:txBody>
      </p:sp>
      <p:sp>
        <p:nvSpPr>
          <p:cNvPr id="3" name="副標題 2">
            <a:extLst>
              <a:ext uri="{FF2B5EF4-FFF2-40B4-BE49-F238E27FC236}">
                <a16:creationId xmlns:a16="http://schemas.microsoft.com/office/drawing/2014/main" id="{7C682807-F7AC-964C-9503-E5EFB36F6566}"/>
              </a:ext>
            </a:extLst>
          </p:cNvPr>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151337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DBDE38-D730-1A4A-85F8-79428FA2BA43}"/>
              </a:ext>
            </a:extLst>
          </p:cNvPr>
          <p:cNvSpPr>
            <a:spLocks noGrp="1"/>
          </p:cNvSpPr>
          <p:nvPr>
            <p:ph type="title"/>
          </p:nvPr>
        </p:nvSpPr>
        <p:spPr/>
        <p:txBody>
          <a:bodyPr>
            <a:normAutofit/>
          </a:bodyPr>
          <a:lstStyle/>
          <a:p>
            <a:r>
              <a:rPr lang="en" altLang="zh-TW" dirty="0"/>
              <a:t> The Benefits of Azure Automation</a:t>
            </a:r>
            <a:endParaRPr kumimoji="1" lang="zh-TW" altLang="en-US" dirty="0"/>
          </a:p>
        </p:txBody>
      </p:sp>
      <p:sp>
        <p:nvSpPr>
          <p:cNvPr id="3" name="內容版面配置區 2">
            <a:extLst>
              <a:ext uri="{FF2B5EF4-FFF2-40B4-BE49-F238E27FC236}">
                <a16:creationId xmlns:a16="http://schemas.microsoft.com/office/drawing/2014/main" id="{51B97C93-D92E-0444-B745-7614FF654B11}"/>
              </a:ext>
            </a:extLst>
          </p:cNvPr>
          <p:cNvSpPr>
            <a:spLocks noGrp="1"/>
          </p:cNvSpPr>
          <p:nvPr>
            <p:ph idx="1"/>
          </p:nvPr>
        </p:nvSpPr>
        <p:spPr/>
        <p:txBody>
          <a:bodyPr/>
          <a:lstStyle/>
          <a:p>
            <a:r>
              <a:rPr kumimoji="1" lang="en" altLang="zh-TW" dirty="0"/>
              <a:t>Integrates with other system by building a </a:t>
            </a:r>
            <a:r>
              <a:rPr kumimoji="1" lang="en" altLang="zh-TW" dirty="0">
                <a:solidFill>
                  <a:schemeClr val="accent2"/>
                </a:solidFill>
              </a:rPr>
              <a:t>PowerShell integration </a:t>
            </a:r>
            <a:r>
              <a:rPr kumimoji="1" lang="en" altLang="zh-TW" dirty="0"/>
              <a:t>modules</a:t>
            </a:r>
          </a:p>
          <a:p>
            <a:pPr lvl="3"/>
            <a:endParaRPr kumimoji="1" lang="en" altLang="zh-TW" dirty="0"/>
          </a:p>
          <a:p>
            <a:r>
              <a:rPr lang="en" altLang="zh-TW" dirty="0">
                <a:solidFill>
                  <a:schemeClr val="accent2"/>
                </a:solidFill>
              </a:rPr>
              <a:t>Accelerates</a:t>
            </a:r>
            <a:r>
              <a:rPr lang="en" altLang="zh-TW" dirty="0"/>
              <a:t> the flexible workflow process</a:t>
            </a:r>
          </a:p>
          <a:p>
            <a:pPr lvl="4"/>
            <a:endParaRPr kumimoji="1" lang="en" altLang="zh-TW" dirty="0"/>
          </a:p>
          <a:p>
            <a:r>
              <a:rPr lang="en" altLang="zh-TW" dirty="0">
                <a:solidFill>
                  <a:schemeClr val="accent2"/>
                </a:solidFill>
              </a:rPr>
              <a:t>Improves reliability </a:t>
            </a:r>
            <a:r>
              <a:rPr lang="en" altLang="zh-TW" dirty="0"/>
              <a:t>in service among different tools, systems, and departments</a:t>
            </a:r>
          </a:p>
          <a:p>
            <a:pPr lvl="4"/>
            <a:endParaRPr kumimoji="1" lang="en" altLang="zh-TW" dirty="0"/>
          </a:p>
          <a:p>
            <a:r>
              <a:rPr lang="en" altLang="zh-TW" dirty="0"/>
              <a:t>Reduces manual activities in detecting errors  and  corrections </a:t>
            </a:r>
          </a:p>
          <a:p>
            <a:pPr lvl="3"/>
            <a:endParaRPr kumimoji="1" lang="en" altLang="zh-TW" dirty="0"/>
          </a:p>
          <a:p>
            <a:r>
              <a:rPr lang="en" altLang="zh-TW" dirty="0">
                <a:solidFill>
                  <a:schemeClr val="accent2"/>
                </a:solidFill>
              </a:rPr>
              <a:t>Adjust  scalability </a:t>
            </a:r>
            <a:r>
              <a:rPr lang="en" altLang="zh-TW" dirty="0"/>
              <a:t>according to the usage that means</a:t>
            </a:r>
            <a:endParaRPr kumimoji="1" lang="en" altLang="zh-TW" dirty="0"/>
          </a:p>
          <a:p>
            <a:endParaRPr kumimoji="1" lang="en" altLang="zh-TW" dirty="0"/>
          </a:p>
          <a:p>
            <a:endParaRPr kumimoji="1" lang="en" altLang="zh-TW" dirty="0"/>
          </a:p>
          <a:p>
            <a:endParaRPr kumimoji="1" lang="en" altLang="zh-TW" dirty="0"/>
          </a:p>
          <a:p>
            <a:endParaRPr kumimoji="1" lang="en" altLang="zh-TW" dirty="0"/>
          </a:p>
          <a:p>
            <a:endParaRPr kumimoji="1" lang="zh-TW" altLang="en-US" dirty="0"/>
          </a:p>
        </p:txBody>
      </p:sp>
      <p:pic>
        <p:nvPicPr>
          <p:cNvPr id="5" name="圖片 4">
            <a:extLst>
              <a:ext uri="{FF2B5EF4-FFF2-40B4-BE49-F238E27FC236}">
                <a16:creationId xmlns:a16="http://schemas.microsoft.com/office/drawing/2014/main" id="{40AA5C49-B106-6649-B27E-5ADA8A62229C}"/>
              </a:ext>
            </a:extLst>
          </p:cNvPr>
          <p:cNvPicPr>
            <a:picLocks noChangeAspect="1"/>
          </p:cNvPicPr>
          <p:nvPr/>
        </p:nvPicPr>
        <p:blipFill>
          <a:blip r:embed="rId2"/>
          <a:stretch>
            <a:fillRect/>
          </a:stretch>
        </p:blipFill>
        <p:spPr>
          <a:xfrm>
            <a:off x="10401300" y="4691063"/>
            <a:ext cx="1485900" cy="1485900"/>
          </a:xfrm>
          <a:prstGeom prst="rect">
            <a:avLst/>
          </a:prstGeom>
        </p:spPr>
      </p:pic>
    </p:spTree>
    <p:extLst>
      <p:ext uri="{BB962C8B-B14F-4D97-AF65-F5344CB8AC3E}">
        <p14:creationId xmlns:p14="http://schemas.microsoft.com/office/powerpoint/2010/main" val="177611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0871FD-A049-4E43-AA0C-C683084FB9A4}"/>
              </a:ext>
            </a:extLst>
          </p:cNvPr>
          <p:cNvSpPr>
            <a:spLocks noGrp="1"/>
          </p:cNvSpPr>
          <p:nvPr>
            <p:ph type="ctrTitle"/>
          </p:nvPr>
        </p:nvSpPr>
        <p:spPr/>
        <p:txBody>
          <a:bodyPr>
            <a:normAutofit fontScale="90000"/>
          </a:bodyPr>
          <a:lstStyle/>
          <a:p>
            <a:r>
              <a:rPr lang="en-US" altLang="zh-TW" dirty="0"/>
              <a:t>Azure</a:t>
            </a:r>
            <a:r>
              <a:rPr lang="zh-TW" altLang="en-US" dirty="0"/>
              <a:t> </a:t>
            </a:r>
            <a:r>
              <a:rPr lang="en-US" altLang="zh-TW" dirty="0"/>
              <a:t>automation management tools</a:t>
            </a:r>
            <a:endParaRPr kumimoji="1" lang="zh-TW" altLang="en-US" dirty="0"/>
          </a:p>
        </p:txBody>
      </p:sp>
    </p:spTree>
    <p:extLst>
      <p:ext uri="{BB962C8B-B14F-4D97-AF65-F5344CB8AC3E}">
        <p14:creationId xmlns:p14="http://schemas.microsoft.com/office/powerpoint/2010/main" val="256714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824D98-4AF5-420C-B677-1F0B1463FFD2}"/>
              </a:ext>
            </a:extLst>
          </p:cNvPr>
          <p:cNvSpPr>
            <a:spLocks noGrp="1"/>
          </p:cNvSpPr>
          <p:nvPr>
            <p:ph type="title"/>
          </p:nvPr>
        </p:nvSpPr>
        <p:spPr/>
        <p:txBody>
          <a:bodyPr/>
          <a:lstStyle/>
          <a:p>
            <a:r>
              <a:rPr lang="en-US" altLang="zh-TW" dirty="0"/>
              <a:t>Azure</a:t>
            </a:r>
            <a:r>
              <a:rPr lang="zh-TW" altLang="en-US" dirty="0"/>
              <a:t> </a:t>
            </a:r>
            <a:r>
              <a:rPr lang="en-US" altLang="zh-TW" dirty="0"/>
              <a:t>automation management tools</a:t>
            </a:r>
            <a:endParaRPr lang="zh-TW" altLang="en-US" dirty="0"/>
          </a:p>
        </p:txBody>
      </p:sp>
      <p:sp>
        <p:nvSpPr>
          <p:cNvPr id="12" name="文字方塊 11">
            <a:extLst>
              <a:ext uri="{FF2B5EF4-FFF2-40B4-BE49-F238E27FC236}">
                <a16:creationId xmlns:a16="http://schemas.microsoft.com/office/drawing/2014/main" id="{B144B6A6-EB49-46AD-8BCF-2A0CF984DBDA}"/>
              </a:ext>
            </a:extLst>
          </p:cNvPr>
          <p:cNvSpPr txBox="1"/>
          <p:nvPr/>
        </p:nvSpPr>
        <p:spPr>
          <a:xfrm>
            <a:off x="1933515" y="1516719"/>
            <a:ext cx="4440534" cy="1077218"/>
          </a:xfrm>
          <a:prstGeom prst="rect">
            <a:avLst/>
          </a:prstGeom>
          <a:noFill/>
        </p:spPr>
        <p:txBody>
          <a:bodyPr wrap="square" rtlCol="0">
            <a:spAutoFit/>
          </a:bodyPr>
          <a:lstStyle/>
          <a:p>
            <a:r>
              <a:rPr lang="en-US" altLang="zh-TW" sz="2400" b="1" dirty="0">
                <a:solidFill>
                  <a:schemeClr val="accent2"/>
                </a:solidFill>
              </a:rPr>
              <a:t>Azure Portal</a:t>
            </a:r>
            <a:endParaRPr lang="zh-TW" altLang="en-US" sz="2400" dirty="0">
              <a:solidFill>
                <a:schemeClr val="accent2"/>
              </a:solidFill>
            </a:endParaRPr>
          </a:p>
          <a:p>
            <a:pPr marL="342900" indent="-342900">
              <a:buFont typeface="Arial" panose="020B0604020202020204" pitchFamily="34" charset="0"/>
              <a:buChar char="•"/>
            </a:pPr>
            <a:r>
              <a:rPr lang="en-US" altLang="zh-TW" sz="2000" dirty="0">
                <a:solidFill>
                  <a:srgbClr val="646464"/>
                </a:solidFill>
              </a:rPr>
              <a:t>A </a:t>
            </a:r>
            <a:r>
              <a:rPr lang="en-US" altLang="zh-TW" sz="2000" dirty="0">
                <a:solidFill>
                  <a:schemeClr val="accent2"/>
                </a:solidFill>
              </a:rPr>
              <a:t>website</a:t>
            </a:r>
            <a:r>
              <a:rPr lang="en-US" altLang="zh-TW" sz="2000" dirty="0">
                <a:solidFill>
                  <a:srgbClr val="646464"/>
                </a:solidFill>
              </a:rPr>
              <a:t> that you can access with a web browser</a:t>
            </a:r>
            <a:endParaRPr lang="zh-TW" altLang="en-US" sz="2000" dirty="0">
              <a:solidFill>
                <a:srgbClr val="646464"/>
              </a:solidFill>
            </a:endParaRPr>
          </a:p>
        </p:txBody>
      </p:sp>
      <p:sp>
        <p:nvSpPr>
          <p:cNvPr id="13" name="文字方塊 12">
            <a:extLst>
              <a:ext uri="{FF2B5EF4-FFF2-40B4-BE49-F238E27FC236}">
                <a16:creationId xmlns:a16="http://schemas.microsoft.com/office/drawing/2014/main" id="{236E5AED-68B1-4878-840D-CF5760A0EC1A}"/>
              </a:ext>
            </a:extLst>
          </p:cNvPr>
          <p:cNvSpPr txBox="1"/>
          <p:nvPr/>
        </p:nvSpPr>
        <p:spPr>
          <a:xfrm>
            <a:off x="1933515" y="4193128"/>
            <a:ext cx="4198998" cy="2000548"/>
          </a:xfrm>
          <a:prstGeom prst="rect">
            <a:avLst/>
          </a:prstGeom>
          <a:noFill/>
        </p:spPr>
        <p:txBody>
          <a:bodyPr wrap="square" rtlCol="0">
            <a:spAutoFit/>
          </a:bodyPr>
          <a:lstStyle/>
          <a:p>
            <a:r>
              <a:rPr lang="en-US" altLang="zh-TW" sz="2400" b="1" dirty="0">
                <a:solidFill>
                  <a:schemeClr val="accent2"/>
                </a:solidFill>
              </a:rPr>
              <a:t>Azure PowerShell</a:t>
            </a:r>
          </a:p>
          <a:p>
            <a:pPr marL="342900" indent="-342900">
              <a:buFont typeface="Arial" panose="020B0604020202020204" pitchFamily="34" charset="0"/>
              <a:buChar char="•"/>
            </a:pPr>
            <a:r>
              <a:rPr lang="en-US" altLang="zh-TW" sz="2000" dirty="0">
                <a:solidFill>
                  <a:srgbClr val="646464"/>
                </a:solidFill>
              </a:rPr>
              <a:t>A </a:t>
            </a:r>
            <a:r>
              <a:rPr lang="en-US" altLang="zh-TW" sz="2000" dirty="0">
                <a:solidFill>
                  <a:schemeClr val="accent2"/>
                </a:solidFill>
              </a:rPr>
              <a:t>module</a:t>
            </a:r>
            <a:r>
              <a:rPr lang="en-US" altLang="zh-TW" sz="2000" dirty="0">
                <a:solidFill>
                  <a:srgbClr val="646464"/>
                </a:solidFill>
              </a:rPr>
              <a:t> that you add to </a:t>
            </a:r>
            <a:r>
              <a:rPr lang="en-US" altLang="zh-TW" sz="2000" dirty="0">
                <a:solidFill>
                  <a:schemeClr val="accent2"/>
                </a:solidFill>
              </a:rPr>
              <a:t>Windows PowerShell</a:t>
            </a:r>
            <a:r>
              <a:rPr lang="en-US" altLang="zh-TW" sz="2000" dirty="0">
                <a:solidFill>
                  <a:srgbClr val="646464"/>
                </a:solidFill>
              </a:rPr>
              <a:t> or </a:t>
            </a:r>
            <a:r>
              <a:rPr lang="en-US" altLang="zh-TW" sz="2000" dirty="0">
                <a:solidFill>
                  <a:schemeClr val="accent2"/>
                </a:solidFill>
              </a:rPr>
              <a:t>PowerShell Core </a:t>
            </a:r>
            <a:r>
              <a:rPr lang="en-US" altLang="zh-TW" sz="2000" dirty="0">
                <a:solidFill>
                  <a:srgbClr val="646464"/>
                </a:solidFill>
              </a:rPr>
              <a:t>that enables you to connect to your Azure subscription and manage resources</a:t>
            </a:r>
            <a:endParaRPr lang="zh-TW" altLang="en-US" sz="2000" dirty="0">
              <a:solidFill>
                <a:srgbClr val="646464"/>
              </a:solidFill>
            </a:endParaRPr>
          </a:p>
        </p:txBody>
      </p:sp>
      <p:sp>
        <p:nvSpPr>
          <p:cNvPr id="14" name="文字方塊 13">
            <a:extLst>
              <a:ext uri="{FF2B5EF4-FFF2-40B4-BE49-F238E27FC236}">
                <a16:creationId xmlns:a16="http://schemas.microsoft.com/office/drawing/2014/main" id="{A5D5F20B-2EF7-425F-8699-A69A3F35904E}"/>
              </a:ext>
            </a:extLst>
          </p:cNvPr>
          <p:cNvSpPr txBox="1"/>
          <p:nvPr/>
        </p:nvSpPr>
        <p:spPr>
          <a:xfrm>
            <a:off x="7671639" y="1439775"/>
            <a:ext cx="4520361" cy="2308324"/>
          </a:xfrm>
          <a:prstGeom prst="rect">
            <a:avLst/>
          </a:prstGeom>
          <a:noFill/>
        </p:spPr>
        <p:txBody>
          <a:bodyPr wrap="square" rtlCol="0">
            <a:spAutoFit/>
          </a:bodyPr>
          <a:lstStyle/>
          <a:p>
            <a:r>
              <a:rPr lang="en-US" altLang="zh-TW" sz="2400" b="1" dirty="0">
                <a:solidFill>
                  <a:schemeClr val="accent2"/>
                </a:solidFill>
              </a:rPr>
              <a:t>Azure cli</a:t>
            </a:r>
          </a:p>
          <a:p>
            <a:pPr marL="342900" indent="-342900">
              <a:buFont typeface="Arial" panose="020B0604020202020204" pitchFamily="34" charset="0"/>
              <a:buChar char="•"/>
            </a:pPr>
            <a:r>
              <a:rPr lang="en-US" altLang="zh-TW" sz="2000" dirty="0">
                <a:solidFill>
                  <a:srgbClr val="646464"/>
                </a:solidFill>
              </a:rPr>
              <a:t>A </a:t>
            </a:r>
            <a:r>
              <a:rPr lang="en-US" altLang="zh-TW" sz="2000" dirty="0">
                <a:solidFill>
                  <a:schemeClr val="accent2"/>
                </a:solidFill>
              </a:rPr>
              <a:t>cross-platform command-line program</a:t>
            </a:r>
            <a:r>
              <a:rPr lang="en-US" altLang="zh-TW" sz="2000" dirty="0">
                <a:solidFill>
                  <a:srgbClr val="646464"/>
                </a:solidFill>
              </a:rPr>
              <a:t> that connects to Azure and executes administrative commands on Azure resources</a:t>
            </a:r>
          </a:p>
          <a:p>
            <a:pPr marL="342900" indent="-342900">
              <a:buFont typeface="Arial" panose="020B0604020202020204" pitchFamily="34" charset="0"/>
              <a:buChar char="•"/>
            </a:pPr>
            <a:r>
              <a:rPr lang="en-US" altLang="zh-TW" sz="2000" dirty="0">
                <a:solidFill>
                  <a:srgbClr val="646464"/>
                </a:solidFill>
              </a:rPr>
              <a:t>Cross platform means that it can be run on Windows, Linux, or macOS</a:t>
            </a:r>
          </a:p>
        </p:txBody>
      </p:sp>
      <p:sp>
        <p:nvSpPr>
          <p:cNvPr id="15" name="文字方塊 14">
            <a:extLst>
              <a:ext uri="{FF2B5EF4-FFF2-40B4-BE49-F238E27FC236}">
                <a16:creationId xmlns:a16="http://schemas.microsoft.com/office/drawing/2014/main" id="{5E80ADD8-C15D-420E-BF79-BE53E2F1495B}"/>
              </a:ext>
            </a:extLst>
          </p:cNvPr>
          <p:cNvSpPr txBox="1"/>
          <p:nvPr/>
        </p:nvSpPr>
        <p:spPr>
          <a:xfrm>
            <a:off x="7671639" y="4135335"/>
            <a:ext cx="4520360" cy="2369880"/>
          </a:xfrm>
          <a:prstGeom prst="rect">
            <a:avLst/>
          </a:prstGeom>
          <a:noFill/>
        </p:spPr>
        <p:txBody>
          <a:bodyPr wrap="square" rtlCol="0">
            <a:spAutoFit/>
          </a:bodyPr>
          <a:lstStyle/>
          <a:p>
            <a:r>
              <a:rPr lang="en-US" altLang="zh-TW" sz="2400" b="1" dirty="0">
                <a:solidFill>
                  <a:schemeClr val="accent2"/>
                </a:solidFill>
              </a:rPr>
              <a:t>Azure Cloud Shell</a:t>
            </a:r>
          </a:p>
          <a:p>
            <a:pPr marL="342900" indent="-342900">
              <a:buFont typeface="Arial" panose="020B0604020202020204" pitchFamily="34" charset="0"/>
              <a:buChar char="•"/>
            </a:pPr>
            <a:r>
              <a:rPr lang="en-US" altLang="zh-TW" sz="2000" dirty="0">
                <a:solidFill>
                  <a:schemeClr val="accent2"/>
                </a:solidFill>
              </a:rPr>
              <a:t>Browser-based scripting </a:t>
            </a:r>
            <a:r>
              <a:rPr lang="en-US" altLang="zh-TW" sz="2000" dirty="0">
                <a:solidFill>
                  <a:srgbClr val="646464"/>
                </a:solidFill>
              </a:rPr>
              <a:t>environment in your </a:t>
            </a:r>
            <a:r>
              <a:rPr lang="en-US" altLang="zh-TW" sz="2000" dirty="0">
                <a:solidFill>
                  <a:schemeClr val="accent2"/>
                </a:solidFill>
              </a:rPr>
              <a:t>portal</a:t>
            </a:r>
          </a:p>
          <a:p>
            <a:pPr marL="342900" indent="-342900">
              <a:buFont typeface="Arial" panose="020B0604020202020204" pitchFamily="34" charset="0"/>
              <a:buChar char="•"/>
            </a:pPr>
            <a:r>
              <a:rPr lang="en-US" altLang="zh-TW" sz="2000" dirty="0">
                <a:solidFill>
                  <a:srgbClr val="646464"/>
                </a:solidFill>
              </a:rPr>
              <a:t>Provides the flexibility of choosing the shell experience that best suits the way you work</a:t>
            </a:r>
          </a:p>
          <a:p>
            <a:endParaRPr lang="en-US" altLang="zh-TW" sz="2400" b="1" dirty="0">
              <a:solidFill>
                <a:schemeClr val="accent2"/>
              </a:solidFill>
            </a:endParaRPr>
          </a:p>
        </p:txBody>
      </p:sp>
      <p:pic>
        <p:nvPicPr>
          <p:cNvPr id="16" name="圖片 15" descr="一張含有 文字 的圖片&#10;&#10;自動產生的描述">
            <a:extLst>
              <a:ext uri="{FF2B5EF4-FFF2-40B4-BE49-F238E27FC236}">
                <a16:creationId xmlns:a16="http://schemas.microsoft.com/office/drawing/2014/main" id="{FB84BEDE-F04A-4B53-B7C1-D6487CD6F913}"/>
              </a:ext>
            </a:extLst>
          </p:cNvPr>
          <p:cNvPicPr>
            <a:picLocks noChangeAspect="1"/>
          </p:cNvPicPr>
          <p:nvPr/>
        </p:nvPicPr>
        <p:blipFill>
          <a:blip r:embed="rId2"/>
          <a:stretch>
            <a:fillRect/>
          </a:stretch>
        </p:blipFill>
        <p:spPr>
          <a:xfrm>
            <a:off x="563544" y="1605589"/>
            <a:ext cx="1132243" cy="1132243"/>
          </a:xfrm>
          <a:prstGeom prst="rect">
            <a:avLst/>
          </a:prstGeom>
        </p:spPr>
      </p:pic>
      <p:pic>
        <p:nvPicPr>
          <p:cNvPr id="17" name="圖片 16">
            <a:extLst>
              <a:ext uri="{FF2B5EF4-FFF2-40B4-BE49-F238E27FC236}">
                <a16:creationId xmlns:a16="http://schemas.microsoft.com/office/drawing/2014/main" id="{A317EDE0-0281-4080-96C1-79AFB244AC81}"/>
              </a:ext>
            </a:extLst>
          </p:cNvPr>
          <p:cNvPicPr>
            <a:picLocks noChangeAspect="1"/>
          </p:cNvPicPr>
          <p:nvPr/>
        </p:nvPicPr>
        <p:blipFill>
          <a:blip r:embed="rId3"/>
          <a:stretch>
            <a:fillRect/>
          </a:stretch>
        </p:blipFill>
        <p:spPr>
          <a:xfrm>
            <a:off x="6427610" y="1493803"/>
            <a:ext cx="1244029" cy="1244029"/>
          </a:xfrm>
          <a:prstGeom prst="rect">
            <a:avLst/>
          </a:prstGeom>
        </p:spPr>
      </p:pic>
      <p:pic>
        <p:nvPicPr>
          <p:cNvPr id="18" name="圖片 17" descr="一張含有 文字 的圖片&#10;&#10;自動產生的描述">
            <a:extLst>
              <a:ext uri="{FF2B5EF4-FFF2-40B4-BE49-F238E27FC236}">
                <a16:creationId xmlns:a16="http://schemas.microsoft.com/office/drawing/2014/main" id="{20A897BA-EA8C-40B2-8286-1825E078AA6D}"/>
              </a:ext>
            </a:extLst>
          </p:cNvPr>
          <p:cNvPicPr>
            <a:picLocks noChangeAspect="1"/>
          </p:cNvPicPr>
          <p:nvPr/>
        </p:nvPicPr>
        <p:blipFill>
          <a:blip r:embed="rId4"/>
          <a:stretch>
            <a:fillRect/>
          </a:stretch>
        </p:blipFill>
        <p:spPr>
          <a:xfrm>
            <a:off x="512885" y="4149926"/>
            <a:ext cx="1355815" cy="1355815"/>
          </a:xfrm>
          <a:prstGeom prst="rect">
            <a:avLst/>
          </a:prstGeom>
        </p:spPr>
      </p:pic>
      <p:pic>
        <p:nvPicPr>
          <p:cNvPr id="19" name="圖片 18">
            <a:extLst>
              <a:ext uri="{FF2B5EF4-FFF2-40B4-BE49-F238E27FC236}">
                <a16:creationId xmlns:a16="http://schemas.microsoft.com/office/drawing/2014/main" id="{E19FF7BA-6AB9-4E0A-AC53-0BB1D764F699}"/>
              </a:ext>
            </a:extLst>
          </p:cNvPr>
          <p:cNvPicPr>
            <a:picLocks noChangeAspect="1"/>
          </p:cNvPicPr>
          <p:nvPr/>
        </p:nvPicPr>
        <p:blipFill>
          <a:blip r:embed="rId5"/>
          <a:stretch>
            <a:fillRect/>
          </a:stretch>
        </p:blipFill>
        <p:spPr>
          <a:xfrm>
            <a:off x="6197328" y="4217903"/>
            <a:ext cx="1477527" cy="1131231"/>
          </a:xfrm>
          <a:prstGeom prst="rect">
            <a:avLst/>
          </a:prstGeom>
        </p:spPr>
      </p:pic>
    </p:spTree>
    <p:extLst>
      <p:ext uri="{BB962C8B-B14F-4D97-AF65-F5344CB8AC3E}">
        <p14:creationId xmlns:p14="http://schemas.microsoft.com/office/powerpoint/2010/main" val="244540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CF37FE-F8B8-8947-B094-75AD6E0D0A87}"/>
              </a:ext>
            </a:extLst>
          </p:cNvPr>
          <p:cNvSpPr>
            <a:spLocks noGrp="1"/>
          </p:cNvSpPr>
          <p:nvPr>
            <p:ph type="title"/>
          </p:nvPr>
        </p:nvSpPr>
        <p:spPr/>
        <p:txBody>
          <a:bodyPr/>
          <a:lstStyle/>
          <a:p>
            <a:r>
              <a:rPr kumimoji="1" lang="en-US" altLang="zh-TW" dirty="0"/>
              <a:t>ARM Templates</a:t>
            </a:r>
            <a:endParaRPr kumimoji="1" lang="zh-TW" altLang="en-US" dirty="0"/>
          </a:p>
        </p:txBody>
      </p:sp>
      <p:sp>
        <p:nvSpPr>
          <p:cNvPr id="3" name="內容版面配置區 2">
            <a:extLst>
              <a:ext uri="{FF2B5EF4-FFF2-40B4-BE49-F238E27FC236}">
                <a16:creationId xmlns:a16="http://schemas.microsoft.com/office/drawing/2014/main" id="{3B6F037D-DB06-764A-B65B-946DF2335567}"/>
              </a:ext>
            </a:extLst>
          </p:cNvPr>
          <p:cNvSpPr>
            <a:spLocks noGrp="1"/>
          </p:cNvSpPr>
          <p:nvPr>
            <p:ph idx="1"/>
          </p:nvPr>
        </p:nvSpPr>
        <p:spPr/>
        <p:txBody>
          <a:bodyPr/>
          <a:lstStyle/>
          <a:p>
            <a:r>
              <a:rPr lang="en" altLang="zh-TW" dirty="0"/>
              <a:t>Automatically provision infrastructure </a:t>
            </a:r>
          </a:p>
          <a:p>
            <a:pPr lvl="3"/>
            <a:endParaRPr kumimoji="1" lang="en" altLang="zh-TW" dirty="0"/>
          </a:p>
          <a:p>
            <a:r>
              <a:rPr lang="en" altLang="zh-TW" dirty="0"/>
              <a:t>Create webhooks that allow secure interaction with elements of the environment</a:t>
            </a:r>
            <a:endParaRPr kumimoji="1" lang="en" altLang="zh-TW" dirty="0"/>
          </a:p>
          <a:p>
            <a:endParaRPr kumimoji="1" lang="en" altLang="zh-TW" dirty="0"/>
          </a:p>
          <a:p>
            <a:r>
              <a:rPr lang="af-ZA" altLang="zh-TW" dirty="0" err="1">
                <a:ea typeface="+mn-lt"/>
                <a:cs typeface="+mn-lt"/>
              </a:rPr>
              <a:t>Use</a:t>
            </a:r>
            <a:r>
              <a:rPr lang="af-ZA" altLang="zh-TW" dirty="0">
                <a:ea typeface="+mn-lt"/>
                <a:cs typeface="+mn-lt"/>
              </a:rPr>
              <a:t> </a:t>
            </a:r>
            <a:r>
              <a:rPr lang="af-ZA" altLang="zh-TW" dirty="0" err="1">
                <a:ea typeface="+mn-lt"/>
                <a:cs typeface="+mn-lt"/>
              </a:rPr>
              <a:t>the</a:t>
            </a:r>
            <a:r>
              <a:rPr lang="af-ZA" altLang="zh-TW" dirty="0">
                <a:ea typeface="+mn-lt"/>
                <a:cs typeface="+mn-lt"/>
              </a:rPr>
              <a:t> template </a:t>
            </a:r>
            <a:r>
              <a:rPr lang="af-ZA" altLang="zh-TW" dirty="0" err="1">
                <a:ea typeface="+mn-lt"/>
                <a:cs typeface="+mn-lt"/>
              </a:rPr>
              <a:t>for</a:t>
            </a:r>
            <a:r>
              <a:rPr lang="af-ZA" altLang="zh-TW" dirty="0">
                <a:ea typeface="+mn-lt"/>
                <a:cs typeface="+mn-lt"/>
              </a:rPr>
              <a:t> </a:t>
            </a:r>
            <a:r>
              <a:rPr lang="af-ZA" altLang="zh-TW" dirty="0" err="1">
                <a:ea typeface="+mn-lt"/>
                <a:cs typeface="+mn-lt"/>
              </a:rPr>
              <a:t>updates</a:t>
            </a:r>
            <a:r>
              <a:rPr lang="af-ZA" altLang="zh-TW" dirty="0">
                <a:ea typeface="+mn-lt"/>
                <a:cs typeface="+mn-lt"/>
              </a:rPr>
              <a:t> </a:t>
            </a:r>
            <a:r>
              <a:rPr lang="af-ZA" altLang="zh-TW" dirty="0" err="1">
                <a:ea typeface="+mn-lt"/>
                <a:cs typeface="+mn-lt"/>
              </a:rPr>
              <a:t>to</a:t>
            </a:r>
            <a:r>
              <a:rPr lang="af-ZA" altLang="zh-TW" dirty="0">
                <a:ea typeface="+mn-lt"/>
                <a:cs typeface="+mn-lt"/>
              </a:rPr>
              <a:t> </a:t>
            </a:r>
            <a:r>
              <a:rPr lang="af-ZA" altLang="zh-TW" dirty="0" err="1">
                <a:ea typeface="+mn-lt"/>
                <a:cs typeface="+mn-lt"/>
              </a:rPr>
              <a:t>the</a:t>
            </a:r>
            <a:r>
              <a:rPr lang="af-ZA" altLang="zh-TW" dirty="0">
                <a:ea typeface="+mn-lt"/>
                <a:cs typeface="+mn-lt"/>
              </a:rPr>
              <a:t> </a:t>
            </a:r>
            <a:r>
              <a:rPr lang="af-ZA" altLang="zh-TW" dirty="0" err="1">
                <a:ea typeface="+mn-lt"/>
                <a:cs typeface="+mn-lt"/>
              </a:rPr>
              <a:t>infrastructure</a:t>
            </a:r>
            <a:endParaRPr lang="af-ZA" altLang="zh-TW" dirty="0">
              <a:ea typeface="+mn-lt"/>
              <a:cs typeface="+mn-lt"/>
            </a:endParaRPr>
          </a:p>
          <a:p>
            <a:endParaRPr lang="en" altLang="zh-TW" dirty="0"/>
          </a:p>
          <a:p>
            <a:endParaRPr lang="en" altLang="zh-TW" dirty="0"/>
          </a:p>
        </p:txBody>
      </p:sp>
      <p:pic>
        <p:nvPicPr>
          <p:cNvPr id="4" name="內容版面配置區 4">
            <a:extLst>
              <a:ext uri="{FF2B5EF4-FFF2-40B4-BE49-F238E27FC236}">
                <a16:creationId xmlns:a16="http://schemas.microsoft.com/office/drawing/2014/main" id="{21BDD9E6-5F41-654A-8BB6-8807ADC604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0517" y="3714750"/>
            <a:ext cx="2406683" cy="2187893"/>
          </a:xfrm>
          <a:prstGeom prst="rect">
            <a:avLst/>
          </a:prstGeom>
        </p:spPr>
      </p:pic>
    </p:spTree>
    <p:extLst>
      <p:ext uri="{BB962C8B-B14F-4D97-AF65-F5344CB8AC3E}">
        <p14:creationId xmlns:p14="http://schemas.microsoft.com/office/powerpoint/2010/main" val="55245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4D3D80-7F4D-324C-892D-D4331BAC72E2}"/>
              </a:ext>
            </a:extLst>
          </p:cNvPr>
          <p:cNvSpPr>
            <a:spLocks noGrp="1"/>
          </p:cNvSpPr>
          <p:nvPr>
            <p:ph type="title"/>
          </p:nvPr>
        </p:nvSpPr>
        <p:spPr/>
        <p:txBody>
          <a:bodyPr/>
          <a:lstStyle/>
          <a:p>
            <a:r>
              <a:rPr kumimoji="1" lang="en-US" altLang="zh-TW" dirty="0"/>
              <a:t>Azure DevOps</a:t>
            </a:r>
            <a:endParaRPr kumimoji="1" lang="zh-TW" altLang="en-US" dirty="0"/>
          </a:p>
        </p:txBody>
      </p:sp>
      <p:sp>
        <p:nvSpPr>
          <p:cNvPr id="3" name="內容版面配置區 2">
            <a:extLst>
              <a:ext uri="{FF2B5EF4-FFF2-40B4-BE49-F238E27FC236}">
                <a16:creationId xmlns:a16="http://schemas.microsoft.com/office/drawing/2014/main" id="{63D4137A-E574-6847-ACFB-924D6757FB00}"/>
              </a:ext>
            </a:extLst>
          </p:cNvPr>
          <p:cNvSpPr>
            <a:spLocks noGrp="1"/>
          </p:cNvSpPr>
          <p:nvPr>
            <p:ph idx="1"/>
          </p:nvPr>
        </p:nvSpPr>
        <p:spPr/>
        <p:txBody>
          <a:bodyPr/>
          <a:lstStyle/>
          <a:p>
            <a:r>
              <a:rPr lang="en" altLang="zh-TW" dirty="0"/>
              <a:t>Use Azure DevOps pipeline </a:t>
            </a:r>
          </a:p>
          <a:p>
            <a:endParaRPr lang="en" altLang="zh-TW" dirty="0"/>
          </a:p>
          <a:p>
            <a:r>
              <a:rPr lang="en" altLang="zh-TW" dirty="0"/>
              <a:t>Integrate automation into a </a:t>
            </a:r>
            <a:r>
              <a:rPr lang="en" altLang="zh-TW" dirty="0">
                <a:solidFill>
                  <a:schemeClr val="accent2"/>
                </a:solidFill>
              </a:rPr>
              <a:t>CI/CD pipeline</a:t>
            </a:r>
          </a:p>
          <a:p>
            <a:pPr lvl="4"/>
            <a:endParaRPr kumimoji="1" lang="en" altLang="zh-TW" dirty="0">
              <a:solidFill>
                <a:schemeClr val="accent2"/>
              </a:solidFill>
            </a:endParaRPr>
          </a:p>
          <a:p>
            <a:r>
              <a:rPr lang="en" altLang="zh-TW" dirty="0"/>
              <a:t>Control the </a:t>
            </a:r>
            <a:r>
              <a:rPr lang="en" altLang="zh-TW" dirty="0">
                <a:solidFill>
                  <a:schemeClr val="accent2"/>
                </a:solidFill>
              </a:rPr>
              <a:t>automation code </a:t>
            </a:r>
            <a:r>
              <a:rPr lang="en" altLang="zh-TW" dirty="0"/>
              <a:t>development and deployment</a:t>
            </a:r>
          </a:p>
          <a:p>
            <a:endParaRPr lang="en" altLang="zh-TW" dirty="0"/>
          </a:p>
          <a:p>
            <a:r>
              <a:rPr lang="en" altLang="zh-TW" dirty="0"/>
              <a:t>Use Azure Pipelines to deploy  code to </a:t>
            </a:r>
            <a:r>
              <a:rPr lang="en" altLang="zh-TW" dirty="0">
                <a:solidFill>
                  <a:schemeClr val="accent2"/>
                </a:solidFill>
              </a:rPr>
              <a:t>multiple targets</a:t>
            </a:r>
          </a:p>
          <a:p>
            <a:endParaRPr kumimoji="1" lang="en" altLang="zh-TW" dirty="0">
              <a:solidFill>
                <a:schemeClr val="accent2"/>
              </a:solidFill>
            </a:endParaRPr>
          </a:p>
          <a:p>
            <a:endParaRPr kumimoji="1" lang="zh-TW" altLang="en-US" dirty="0">
              <a:solidFill>
                <a:schemeClr val="accent2"/>
              </a:solidFill>
            </a:endParaRPr>
          </a:p>
        </p:txBody>
      </p:sp>
      <p:pic>
        <p:nvPicPr>
          <p:cNvPr id="4" name="圖片 3">
            <a:extLst>
              <a:ext uri="{FF2B5EF4-FFF2-40B4-BE49-F238E27FC236}">
                <a16:creationId xmlns:a16="http://schemas.microsoft.com/office/drawing/2014/main" id="{C5C45A4D-6C05-DA41-94C1-695A19BA7D74}"/>
              </a:ext>
            </a:extLst>
          </p:cNvPr>
          <p:cNvPicPr>
            <a:picLocks noChangeAspect="1"/>
          </p:cNvPicPr>
          <p:nvPr/>
        </p:nvPicPr>
        <p:blipFill>
          <a:blip r:embed="rId2"/>
          <a:stretch>
            <a:fillRect/>
          </a:stretch>
        </p:blipFill>
        <p:spPr>
          <a:xfrm>
            <a:off x="9384491" y="3731854"/>
            <a:ext cx="2445109" cy="2445109"/>
          </a:xfrm>
          <a:prstGeom prst="rect">
            <a:avLst/>
          </a:prstGeom>
        </p:spPr>
      </p:pic>
    </p:spTree>
    <p:extLst>
      <p:ext uri="{BB962C8B-B14F-4D97-AF65-F5344CB8AC3E}">
        <p14:creationId xmlns:p14="http://schemas.microsoft.com/office/powerpoint/2010/main" val="234132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09600" y="363600"/>
            <a:ext cx="11520000" cy="940417"/>
          </a:xfrm>
        </p:spPr>
        <p:txBody>
          <a:bodyPr>
            <a:normAutofit fontScale="90000"/>
          </a:bodyPr>
          <a:lstStyle/>
          <a:p>
            <a:pPr>
              <a:lnSpc>
                <a:spcPct val="150000"/>
              </a:lnSpc>
            </a:pPr>
            <a:r>
              <a:rPr lang="en-US" altLang="zh-CN" dirty="0">
                <a:solidFill>
                  <a:srgbClr val="000000"/>
                </a:solidFill>
              </a:rPr>
              <a:t>Log analytics</a:t>
            </a:r>
          </a:p>
        </p:txBody>
      </p:sp>
      <p:sp>
        <p:nvSpPr>
          <p:cNvPr id="8" name="Content Placeholder 4">
            <a:extLst>
              <a:ext uri="{FF2B5EF4-FFF2-40B4-BE49-F238E27FC236}">
                <a16:creationId xmlns:a16="http://schemas.microsoft.com/office/drawing/2014/main" id="{C9364555-AFE9-41F5-B9E0-46CC7F316829}"/>
              </a:ext>
            </a:extLst>
          </p:cNvPr>
          <p:cNvSpPr>
            <a:spLocks noGrp="1"/>
          </p:cNvSpPr>
          <p:nvPr>
            <p:ph idx="1"/>
          </p:nvPr>
        </p:nvSpPr>
        <p:spPr>
          <a:xfrm>
            <a:off x="4576800" y="1253331"/>
            <a:ext cx="7252800" cy="4351338"/>
          </a:xfrm>
        </p:spPr>
        <p:txBody>
          <a:bodyPr>
            <a:normAutofit/>
          </a:bodyPr>
          <a:lstStyle/>
          <a:p>
            <a:pPr>
              <a:lnSpc>
                <a:spcPct val="150000"/>
              </a:lnSpc>
            </a:pPr>
            <a:r>
              <a:rPr lang="en-US" altLang="zh-TW" dirty="0">
                <a:solidFill>
                  <a:schemeClr val="bg2">
                    <a:lumMod val="50000"/>
                  </a:schemeClr>
                </a:solidFill>
              </a:rPr>
              <a:t>Web tool used to write and execute Azure Monitor log queries</a:t>
            </a:r>
          </a:p>
          <a:p>
            <a:pPr>
              <a:lnSpc>
                <a:spcPct val="150000"/>
              </a:lnSpc>
            </a:pPr>
            <a:r>
              <a:rPr lang="en-US" altLang="zh-TW" dirty="0">
                <a:solidFill>
                  <a:schemeClr val="bg2">
                    <a:lumMod val="50000"/>
                  </a:schemeClr>
                </a:solidFill>
              </a:rPr>
              <a:t>Collect, correlate, search, and act on log and performance data</a:t>
            </a:r>
          </a:p>
          <a:p>
            <a:pPr>
              <a:lnSpc>
                <a:spcPct val="150000"/>
              </a:lnSpc>
            </a:pPr>
            <a:r>
              <a:rPr lang="en-US" altLang="zh-TW" dirty="0">
                <a:solidFill>
                  <a:schemeClr val="bg2">
                    <a:lumMod val="50000"/>
                  </a:schemeClr>
                </a:solidFill>
              </a:rPr>
              <a:t>Primary tool in the Azure portal for writing log queries and interactively analyzing</a:t>
            </a:r>
          </a:p>
        </p:txBody>
      </p:sp>
      <p:pic>
        <p:nvPicPr>
          <p:cNvPr id="9" name="內容版面配置區 8">
            <a:extLst>
              <a:ext uri="{FF2B5EF4-FFF2-40B4-BE49-F238E27FC236}">
                <a16:creationId xmlns:a16="http://schemas.microsoft.com/office/drawing/2014/main" id="{CB6C2595-D3D2-4AC1-A478-EEDEB5865F3D}"/>
              </a:ext>
            </a:extLst>
          </p:cNvPr>
          <p:cNvPicPr>
            <a:picLocks noChangeAspect="1"/>
          </p:cNvPicPr>
          <p:nvPr/>
        </p:nvPicPr>
        <p:blipFill rotWithShape="1">
          <a:blip r:embed="rId3"/>
          <a:srcRect l="19388" r="20244" b="27002"/>
          <a:stretch/>
        </p:blipFill>
        <p:spPr>
          <a:xfrm>
            <a:off x="889993" y="2492488"/>
            <a:ext cx="1837742" cy="1800000"/>
          </a:xfrm>
          <a:prstGeom prst="rect">
            <a:avLst/>
          </a:prstGeom>
        </p:spPr>
      </p:pic>
    </p:spTree>
    <p:extLst>
      <p:ext uri="{BB962C8B-B14F-4D97-AF65-F5344CB8AC3E}">
        <p14:creationId xmlns:p14="http://schemas.microsoft.com/office/powerpoint/2010/main" val="351118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09600" y="363600"/>
            <a:ext cx="11520000" cy="940417"/>
          </a:xfrm>
        </p:spPr>
        <p:txBody>
          <a:bodyPr>
            <a:normAutofit fontScale="90000"/>
          </a:bodyPr>
          <a:lstStyle/>
          <a:p>
            <a:pPr>
              <a:lnSpc>
                <a:spcPct val="150000"/>
              </a:lnSpc>
            </a:pPr>
            <a:r>
              <a:rPr lang="en-US" altLang="zh-CN" dirty="0">
                <a:solidFill>
                  <a:srgbClr val="000000"/>
                </a:solidFill>
              </a:rPr>
              <a:t>Log queries</a:t>
            </a:r>
          </a:p>
        </p:txBody>
      </p:sp>
      <p:sp>
        <p:nvSpPr>
          <p:cNvPr id="8" name="Content Placeholder 4">
            <a:extLst>
              <a:ext uri="{FF2B5EF4-FFF2-40B4-BE49-F238E27FC236}">
                <a16:creationId xmlns:a16="http://schemas.microsoft.com/office/drawing/2014/main" id="{C9364555-AFE9-41F5-B9E0-46CC7F316829}"/>
              </a:ext>
            </a:extLst>
          </p:cNvPr>
          <p:cNvSpPr>
            <a:spLocks noGrp="1"/>
          </p:cNvSpPr>
          <p:nvPr>
            <p:ph idx="1"/>
          </p:nvPr>
        </p:nvSpPr>
        <p:spPr>
          <a:xfrm>
            <a:off x="4572000" y="1825625"/>
            <a:ext cx="7252800" cy="4351338"/>
          </a:xfrm>
        </p:spPr>
        <p:txBody>
          <a:bodyPr>
            <a:normAutofit/>
          </a:bodyPr>
          <a:lstStyle/>
          <a:p>
            <a:pPr>
              <a:lnSpc>
                <a:spcPct val="150000"/>
              </a:lnSpc>
            </a:pPr>
            <a:r>
              <a:rPr lang="en-US" altLang="zh-TW" dirty="0">
                <a:solidFill>
                  <a:schemeClr val="bg2">
                    <a:lumMod val="50000"/>
                  </a:schemeClr>
                </a:solidFill>
              </a:rPr>
              <a:t>fully leverage the value of the data </a:t>
            </a:r>
          </a:p>
          <a:p>
            <a:pPr>
              <a:lnSpc>
                <a:spcPct val="150000"/>
              </a:lnSpc>
            </a:pPr>
            <a:r>
              <a:rPr lang="en-US" altLang="zh-TW" dirty="0">
                <a:solidFill>
                  <a:schemeClr val="bg2">
                    <a:lumMod val="50000"/>
                  </a:schemeClr>
                </a:solidFill>
              </a:rPr>
              <a:t> powerful query language </a:t>
            </a:r>
          </a:p>
          <a:p>
            <a:pPr>
              <a:lnSpc>
                <a:spcPct val="150000"/>
              </a:lnSpc>
            </a:pPr>
            <a:r>
              <a:rPr lang="en-US" altLang="zh-TW" dirty="0">
                <a:solidFill>
                  <a:schemeClr val="bg2">
                    <a:lumMod val="50000"/>
                  </a:schemeClr>
                </a:solidFill>
              </a:rPr>
              <a:t>Written using Kusto query language (KQL),</a:t>
            </a:r>
            <a:r>
              <a:rPr lang="zh-TW" altLang="en-US" dirty="0">
                <a:solidFill>
                  <a:schemeClr val="bg2">
                    <a:lumMod val="50000"/>
                  </a:schemeClr>
                </a:solidFill>
              </a:rPr>
              <a:t> </a:t>
            </a:r>
            <a:r>
              <a:rPr lang="en-US" altLang="zh-TW" dirty="0">
                <a:solidFill>
                  <a:schemeClr val="bg2">
                    <a:lumMod val="50000"/>
                  </a:schemeClr>
                </a:solidFill>
              </a:rPr>
              <a:t>a</a:t>
            </a:r>
            <a:r>
              <a:rPr lang="zh-TW" altLang="en-US" dirty="0">
                <a:solidFill>
                  <a:schemeClr val="bg2">
                    <a:lumMod val="50000"/>
                  </a:schemeClr>
                </a:solidFill>
              </a:rPr>
              <a:t> </a:t>
            </a:r>
            <a:r>
              <a:rPr lang="en-US" altLang="zh-TW" dirty="0">
                <a:solidFill>
                  <a:schemeClr val="bg2">
                    <a:lumMod val="50000"/>
                  </a:schemeClr>
                </a:solidFill>
              </a:rPr>
              <a:t>rich</a:t>
            </a:r>
            <a:r>
              <a:rPr lang="zh-TW" altLang="en-US" dirty="0">
                <a:solidFill>
                  <a:schemeClr val="bg2">
                    <a:lumMod val="50000"/>
                  </a:schemeClr>
                </a:solidFill>
              </a:rPr>
              <a:t> </a:t>
            </a:r>
            <a:r>
              <a:rPr lang="en-US" altLang="zh-TW" dirty="0">
                <a:solidFill>
                  <a:schemeClr val="bg2">
                    <a:lumMod val="50000"/>
                  </a:schemeClr>
                </a:solidFill>
              </a:rPr>
              <a:t>language</a:t>
            </a:r>
            <a:r>
              <a:rPr lang="zh-TW" altLang="en-US" dirty="0">
                <a:solidFill>
                  <a:schemeClr val="bg2">
                    <a:lumMod val="50000"/>
                  </a:schemeClr>
                </a:solidFill>
              </a:rPr>
              <a:t> </a:t>
            </a:r>
            <a:r>
              <a:rPr lang="en-US" altLang="zh-TW" dirty="0">
                <a:solidFill>
                  <a:schemeClr val="bg2">
                    <a:lumMod val="50000"/>
                  </a:schemeClr>
                </a:solidFill>
              </a:rPr>
              <a:t>designed</a:t>
            </a:r>
            <a:r>
              <a:rPr lang="zh-TW" altLang="en-US" dirty="0">
                <a:solidFill>
                  <a:schemeClr val="bg2">
                    <a:lumMod val="50000"/>
                  </a:schemeClr>
                </a:solidFill>
              </a:rPr>
              <a:t> </a:t>
            </a:r>
            <a:r>
              <a:rPr lang="en-US" altLang="zh-TW" dirty="0">
                <a:solidFill>
                  <a:schemeClr val="bg2">
                    <a:lumMod val="50000"/>
                  </a:schemeClr>
                </a:solidFill>
              </a:rPr>
              <a:t>to</a:t>
            </a:r>
            <a:r>
              <a:rPr lang="zh-TW" altLang="en-US" dirty="0">
                <a:solidFill>
                  <a:schemeClr val="bg2">
                    <a:lumMod val="50000"/>
                  </a:schemeClr>
                </a:solidFill>
              </a:rPr>
              <a:t> </a:t>
            </a:r>
            <a:r>
              <a:rPr lang="en-US" altLang="zh-TW" dirty="0">
                <a:solidFill>
                  <a:schemeClr val="bg2">
                    <a:lumMod val="50000"/>
                  </a:schemeClr>
                </a:solidFill>
              </a:rPr>
              <a:t>be</a:t>
            </a:r>
            <a:r>
              <a:rPr lang="zh-TW" altLang="en-US" dirty="0">
                <a:solidFill>
                  <a:schemeClr val="bg2">
                    <a:lumMod val="50000"/>
                  </a:schemeClr>
                </a:solidFill>
              </a:rPr>
              <a:t> </a:t>
            </a:r>
            <a:r>
              <a:rPr lang="en-US" altLang="zh-TW" dirty="0">
                <a:solidFill>
                  <a:schemeClr val="bg2">
                    <a:lumMod val="50000"/>
                  </a:schemeClr>
                </a:solidFill>
              </a:rPr>
              <a:t>easy</a:t>
            </a:r>
            <a:r>
              <a:rPr lang="zh-TW" altLang="en-US" dirty="0">
                <a:solidFill>
                  <a:schemeClr val="bg2">
                    <a:lumMod val="50000"/>
                  </a:schemeClr>
                </a:solidFill>
              </a:rPr>
              <a:t> </a:t>
            </a:r>
            <a:r>
              <a:rPr lang="en-US" altLang="zh-TW" dirty="0">
                <a:solidFill>
                  <a:schemeClr val="bg2">
                    <a:lumMod val="50000"/>
                  </a:schemeClr>
                </a:solidFill>
              </a:rPr>
              <a:t>to</a:t>
            </a:r>
            <a:r>
              <a:rPr lang="zh-TW" altLang="en-US" dirty="0">
                <a:solidFill>
                  <a:schemeClr val="bg2">
                    <a:lumMod val="50000"/>
                  </a:schemeClr>
                </a:solidFill>
              </a:rPr>
              <a:t> </a:t>
            </a:r>
            <a:r>
              <a:rPr lang="en-US" altLang="zh-TW" dirty="0">
                <a:solidFill>
                  <a:schemeClr val="bg2">
                    <a:lumMod val="50000"/>
                  </a:schemeClr>
                </a:solidFill>
              </a:rPr>
              <a:t>read</a:t>
            </a:r>
            <a:r>
              <a:rPr lang="zh-TW" altLang="en-US" dirty="0">
                <a:solidFill>
                  <a:schemeClr val="bg2">
                    <a:lumMod val="50000"/>
                  </a:schemeClr>
                </a:solidFill>
              </a:rPr>
              <a:t> </a:t>
            </a:r>
            <a:r>
              <a:rPr lang="en-US" altLang="zh-TW" dirty="0">
                <a:solidFill>
                  <a:schemeClr val="bg2">
                    <a:lumMod val="50000"/>
                  </a:schemeClr>
                </a:solidFill>
              </a:rPr>
              <a:t>and</a:t>
            </a:r>
            <a:r>
              <a:rPr lang="zh-TW" altLang="en-US" dirty="0">
                <a:solidFill>
                  <a:schemeClr val="bg2">
                    <a:lumMod val="50000"/>
                  </a:schemeClr>
                </a:solidFill>
              </a:rPr>
              <a:t> </a:t>
            </a:r>
            <a:r>
              <a:rPr lang="en-US" altLang="zh-TW" dirty="0">
                <a:solidFill>
                  <a:schemeClr val="bg2">
                    <a:lumMod val="50000"/>
                  </a:schemeClr>
                </a:solidFill>
              </a:rPr>
              <a:t>author.</a:t>
            </a:r>
          </a:p>
        </p:txBody>
      </p:sp>
      <p:grpSp>
        <p:nvGrpSpPr>
          <p:cNvPr id="15" name="群組 14">
            <a:extLst>
              <a:ext uri="{FF2B5EF4-FFF2-40B4-BE49-F238E27FC236}">
                <a16:creationId xmlns:a16="http://schemas.microsoft.com/office/drawing/2014/main" id="{C892E858-03CC-4593-9514-1683AB8831D4}"/>
              </a:ext>
            </a:extLst>
          </p:cNvPr>
          <p:cNvGrpSpPr/>
          <p:nvPr/>
        </p:nvGrpSpPr>
        <p:grpSpPr>
          <a:xfrm>
            <a:off x="816905" y="2122960"/>
            <a:ext cx="2880000" cy="2880000"/>
            <a:chOff x="367200" y="1928324"/>
            <a:chExt cx="4248639" cy="4248639"/>
          </a:xfrm>
        </p:grpSpPr>
        <p:pic>
          <p:nvPicPr>
            <p:cNvPr id="12" name="圖片 11">
              <a:extLst>
                <a:ext uri="{FF2B5EF4-FFF2-40B4-BE49-F238E27FC236}">
                  <a16:creationId xmlns:a16="http://schemas.microsoft.com/office/drawing/2014/main" id="{17EE0E10-4BDB-4D43-B321-B924BB132543}"/>
                </a:ext>
              </a:extLst>
            </p:cNvPr>
            <p:cNvPicPr>
              <a:picLocks noChangeAspect="1"/>
            </p:cNvPicPr>
            <p:nvPr/>
          </p:nvPicPr>
          <p:blipFill>
            <a:blip r:embed="rId3"/>
            <a:stretch>
              <a:fillRect/>
            </a:stretch>
          </p:blipFill>
          <p:spPr>
            <a:xfrm>
              <a:off x="367200" y="1928324"/>
              <a:ext cx="4248639" cy="4248639"/>
            </a:xfrm>
            <a:prstGeom prst="rect">
              <a:avLst/>
            </a:prstGeom>
          </p:spPr>
        </p:pic>
        <p:pic>
          <p:nvPicPr>
            <p:cNvPr id="14" name="圖片 13">
              <a:extLst>
                <a:ext uri="{FF2B5EF4-FFF2-40B4-BE49-F238E27FC236}">
                  <a16:creationId xmlns:a16="http://schemas.microsoft.com/office/drawing/2014/main" id="{BA3CD1F5-9FF0-404F-90C7-7EA8EB18B8A2}"/>
                </a:ext>
              </a:extLst>
            </p:cNvPr>
            <p:cNvPicPr>
              <a:picLocks noChangeAspect="1"/>
            </p:cNvPicPr>
            <p:nvPr/>
          </p:nvPicPr>
          <p:blipFill>
            <a:blip r:embed="rId4"/>
            <a:stretch>
              <a:fillRect/>
            </a:stretch>
          </p:blipFill>
          <p:spPr>
            <a:xfrm>
              <a:off x="1037618" y="2579258"/>
              <a:ext cx="1947771" cy="1947771"/>
            </a:xfrm>
            <a:prstGeom prst="rect">
              <a:avLst/>
            </a:prstGeom>
          </p:spPr>
        </p:pic>
      </p:grpSp>
    </p:spTree>
    <p:extLst>
      <p:ext uri="{BB962C8B-B14F-4D97-AF65-F5344CB8AC3E}">
        <p14:creationId xmlns:p14="http://schemas.microsoft.com/office/powerpoint/2010/main" val="86052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09600" y="363600"/>
            <a:ext cx="11520000" cy="940417"/>
          </a:xfrm>
        </p:spPr>
        <p:txBody>
          <a:bodyPr>
            <a:normAutofit/>
          </a:bodyPr>
          <a:lstStyle/>
          <a:p>
            <a:r>
              <a:rPr lang="en-US" altLang="zh-TW" dirty="0"/>
              <a:t>What data is available to log queries?</a:t>
            </a:r>
            <a:endParaRPr lang="en-US" altLang="zh-CN" dirty="0">
              <a:solidFill>
                <a:srgbClr val="000000"/>
              </a:solidFill>
            </a:endParaRPr>
          </a:p>
        </p:txBody>
      </p:sp>
      <p:grpSp>
        <p:nvGrpSpPr>
          <p:cNvPr id="16" name="群組 15">
            <a:extLst>
              <a:ext uri="{FF2B5EF4-FFF2-40B4-BE49-F238E27FC236}">
                <a16:creationId xmlns:a16="http://schemas.microsoft.com/office/drawing/2014/main" id="{1F1B97FA-BE35-4E98-8955-E2D6879B2F0E}"/>
              </a:ext>
            </a:extLst>
          </p:cNvPr>
          <p:cNvGrpSpPr/>
          <p:nvPr/>
        </p:nvGrpSpPr>
        <p:grpSpPr>
          <a:xfrm>
            <a:off x="1731260" y="2085183"/>
            <a:ext cx="1800000" cy="1800000"/>
            <a:chOff x="3302541" y="2245130"/>
            <a:chExt cx="1800000" cy="1800000"/>
          </a:xfrm>
        </p:grpSpPr>
        <p:pic>
          <p:nvPicPr>
            <p:cNvPr id="15" name="圖片 14" descr="一張含有 物件 的圖片&#10;&#10;自動產生的描述">
              <a:extLst>
                <a:ext uri="{FF2B5EF4-FFF2-40B4-BE49-F238E27FC236}">
                  <a16:creationId xmlns:a16="http://schemas.microsoft.com/office/drawing/2014/main" id="{DC4F14A8-36B4-4352-892B-B393215A8303}"/>
                </a:ext>
              </a:extLst>
            </p:cNvPr>
            <p:cNvPicPr>
              <a:picLocks noChangeAspect="1"/>
            </p:cNvPicPr>
            <p:nvPr/>
          </p:nvPicPr>
          <p:blipFill>
            <a:blip r:embed="rId3"/>
            <a:stretch>
              <a:fillRect/>
            </a:stretch>
          </p:blipFill>
          <p:spPr>
            <a:xfrm>
              <a:off x="3302541" y="2245130"/>
              <a:ext cx="1800000" cy="1800000"/>
            </a:xfrm>
            <a:prstGeom prst="rect">
              <a:avLst/>
            </a:prstGeom>
          </p:spPr>
        </p:pic>
        <p:sp>
          <p:nvSpPr>
            <p:cNvPr id="7" name="矩形 6">
              <a:extLst>
                <a:ext uri="{FF2B5EF4-FFF2-40B4-BE49-F238E27FC236}">
                  <a16:creationId xmlns:a16="http://schemas.microsoft.com/office/drawing/2014/main" id="{0EC5BBC8-AF6F-4189-8732-0BC3C2F0B020}"/>
                </a:ext>
              </a:extLst>
            </p:cNvPr>
            <p:cNvSpPr/>
            <p:nvPr/>
          </p:nvSpPr>
          <p:spPr>
            <a:xfrm>
              <a:off x="3729318" y="2843695"/>
              <a:ext cx="968188" cy="461665"/>
            </a:xfrm>
            <a:prstGeom prst="rect">
              <a:avLst/>
            </a:prstGeom>
          </p:spPr>
          <p:txBody>
            <a:bodyPr wrap="square">
              <a:spAutoFit/>
            </a:bodyPr>
            <a:lstStyle/>
            <a:p>
              <a:pPr algn="dist"/>
              <a:r>
                <a:rPr lang="en-US" altLang="zh-TW" sz="2400" b="1" dirty="0">
                  <a:latin typeface="Comic Sans MS" panose="030F0702030302020204" pitchFamily="66" charset="0"/>
                </a:rPr>
                <a:t>ALL</a:t>
              </a:r>
              <a:endParaRPr lang="zh-TW" altLang="en-US" sz="2400" b="1" dirty="0">
                <a:latin typeface="Comic Sans MS" panose="030F0702030302020204" pitchFamily="66" charset="0"/>
              </a:endParaRPr>
            </a:p>
          </p:txBody>
        </p:sp>
      </p:grpSp>
      <p:pic>
        <p:nvPicPr>
          <p:cNvPr id="13" name="圖片 12" descr="一張含有 建築物, 拉門 的圖片&#10;&#10;自動產生的描述">
            <a:extLst>
              <a:ext uri="{FF2B5EF4-FFF2-40B4-BE49-F238E27FC236}">
                <a16:creationId xmlns:a16="http://schemas.microsoft.com/office/drawing/2014/main" id="{0FE2D874-1621-45CC-9D75-A20FB23DB7F7}"/>
              </a:ext>
            </a:extLst>
          </p:cNvPr>
          <p:cNvPicPr>
            <a:picLocks noChangeAspect="1"/>
          </p:cNvPicPr>
          <p:nvPr/>
        </p:nvPicPr>
        <p:blipFill>
          <a:blip r:embed="rId4"/>
          <a:stretch>
            <a:fillRect/>
          </a:stretch>
        </p:blipFill>
        <p:spPr>
          <a:xfrm>
            <a:off x="9045864" y="2085183"/>
            <a:ext cx="1800000" cy="1800000"/>
          </a:xfrm>
          <a:prstGeom prst="rect">
            <a:avLst/>
          </a:prstGeom>
        </p:spPr>
      </p:pic>
      <p:sp>
        <p:nvSpPr>
          <p:cNvPr id="17" name="矩形 16">
            <a:extLst>
              <a:ext uri="{FF2B5EF4-FFF2-40B4-BE49-F238E27FC236}">
                <a16:creationId xmlns:a16="http://schemas.microsoft.com/office/drawing/2014/main" id="{C85075ED-16EE-490D-A4F5-8325D49AD43C}"/>
              </a:ext>
            </a:extLst>
          </p:cNvPr>
          <p:cNvSpPr/>
          <p:nvPr/>
        </p:nvSpPr>
        <p:spPr>
          <a:xfrm>
            <a:off x="4790787" y="4191055"/>
            <a:ext cx="3116084" cy="1323439"/>
          </a:xfrm>
          <a:prstGeom prst="rect">
            <a:avLst/>
          </a:prstGeom>
        </p:spPr>
        <p:txBody>
          <a:bodyPr wrap="square">
            <a:spAutoFit/>
          </a:bodyPr>
          <a:lstStyle/>
          <a:p>
            <a:pPr marL="342900" indent="-342900">
              <a:buFont typeface="Arial" panose="020B0604020202020204" pitchFamily="34" charset="0"/>
              <a:buChar char="•"/>
            </a:pPr>
            <a:r>
              <a:rPr lang="en-US" altLang="zh-TW" sz="2000" dirty="0"/>
              <a:t>All data collected in Azure Monitor Logs is available to retrieve and analyze in log queries</a:t>
            </a:r>
            <a:endParaRPr lang="zh-TW" altLang="en-US" sz="2000" dirty="0"/>
          </a:p>
        </p:txBody>
      </p:sp>
      <p:pic>
        <p:nvPicPr>
          <p:cNvPr id="20" name="圖片 19">
            <a:extLst>
              <a:ext uri="{FF2B5EF4-FFF2-40B4-BE49-F238E27FC236}">
                <a16:creationId xmlns:a16="http://schemas.microsoft.com/office/drawing/2014/main" id="{AD294A54-E77D-499D-83D2-6F46972B0DD7}"/>
              </a:ext>
            </a:extLst>
          </p:cNvPr>
          <p:cNvPicPr>
            <a:picLocks noChangeAspect="1"/>
          </p:cNvPicPr>
          <p:nvPr/>
        </p:nvPicPr>
        <p:blipFill>
          <a:blip r:embed="rId5"/>
          <a:stretch>
            <a:fillRect/>
          </a:stretch>
        </p:blipFill>
        <p:spPr>
          <a:xfrm>
            <a:off x="5388562" y="2085183"/>
            <a:ext cx="1800000" cy="1800000"/>
          </a:xfrm>
          <a:prstGeom prst="rect">
            <a:avLst/>
          </a:prstGeom>
        </p:spPr>
      </p:pic>
      <p:sp>
        <p:nvSpPr>
          <p:cNvPr id="21" name="矩形 20">
            <a:extLst>
              <a:ext uri="{FF2B5EF4-FFF2-40B4-BE49-F238E27FC236}">
                <a16:creationId xmlns:a16="http://schemas.microsoft.com/office/drawing/2014/main" id="{2038A17A-0B0D-41FA-81C6-C037E6AE58BF}"/>
              </a:ext>
            </a:extLst>
          </p:cNvPr>
          <p:cNvSpPr/>
          <p:nvPr/>
        </p:nvSpPr>
        <p:spPr>
          <a:xfrm>
            <a:off x="8387822" y="4191054"/>
            <a:ext cx="3116084" cy="1323439"/>
          </a:xfrm>
          <a:prstGeom prst="rect">
            <a:avLst/>
          </a:prstGeom>
        </p:spPr>
        <p:txBody>
          <a:bodyPr wrap="square">
            <a:spAutoFit/>
          </a:bodyPr>
          <a:lstStyle/>
          <a:p>
            <a:pPr marL="342900" indent="-342900">
              <a:buFont typeface="Arial" panose="020B0604020202020204" pitchFamily="34" charset="0"/>
              <a:buChar char="•"/>
            </a:pPr>
            <a:r>
              <a:rPr lang="en-US" altLang="zh-TW" sz="2000" dirty="0"/>
              <a:t>All data collected in Azure Monitor Logs is available to retrieve and analyze in log queries</a:t>
            </a:r>
            <a:endParaRPr lang="zh-TW" altLang="en-US" sz="2000" dirty="0"/>
          </a:p>
        </p:txBody>
      </p:sp>
      <p:sp>
        <p:nvSpPr>
          <p:cNvPr id="22" name="矩形 21">
            <a:extLst>
              <a:ext uri="{FF2B5EF4-FFF2-40B4-BE49-F238E27FC236}">
                <a16:creationId xmlns:a16="http://schemas.microsoft.com/office/drawing/2014/main" id="{1D1912A4-171E-4954-BE19-B6DB86539734}"/>
              </a:ext>
            </a:extLst>
          </p:cNvPr>
          <p:cNvSpPr/>
          <p:nvPr/>
        </p:nvSpPr>
        <p:spPr>
          <a:xfrm>
            <a:off x="1073218" y="4191055"/>
            <a:ext cx="3116084" cy="1323439"/>
          </a:xfrm>
          <a:prstGeom prst="rect">
            <a:avLst/>
          </a:prstGeom>
        </p:spPr>
        <p:txBody>
          <a:bodyPr wrap="square">
            <a:spAutoFit/>
          </a:bodyPr>
          <a:lstStyle/>
          <a:p>
            <a:pPr marL="342900" indent="-342900">
              <a:buFont typeface="Arial" panose="020B0604020202020204" pitchFamily="34" charset="0"/>
              <a:buChar char="•"/>
            </a:pPr>
            <a:r>
              <a:rPr lang="en-US" altLang="zh-TW" sz="2000" dirty="0"/>
              <a:t>All data collected in Azure Monitor Logs is available to retrieve and analyze in log queries</a:t>
            </a:r>
            <a:endParaRPr lang="zh-TW" altLang="en-US" sz="2000" dirty="0"/>
          </a:p>
        </p:txBody>
      </p:sp>
    </p:spTree>
    <p:extLst>
      <p:ext uri="{BB962C8B-B14F-4D97-AF65-F5344CB8AC3E}">
        <p14:creationId xmlns:p14="http://schemas.microsoft.com/office/powerpoint/2010/main" val="4159441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FEDF4-23FF-5640-A4FE-1A6B720DA932}"/>
              </a:ext>
            </a:extLst>
          </p:cNvPr>
          <p:cNvSpPr>
            <a:spLocks noGrp="1"/>
          </p:cNvSpPr>
          <p:nvPr>
            <p:ph type="title"/>
          </p:nvPr>
        </p:nvSpPr>
        <p:spPr/>
        <p:txBody>
          <a:bodyPr/>
          <a:lstStyle/>
          <a:p>
            <a:r>
              <a:rPr kumimoji="1" lang="en" altLang="zh-TW" dirty="0"/>
              <a:t>Azure Log Analytics with Automation</a:t>
            </a:r>
            <a:endParaRPr kumimoji="1" lang="zh-TW" altLang="en-US" dirty="0"/>
          </a:p>
        </p:txBody>
      </p:sp>
      <p:sp>
        <p:nvSpPr>
          <p:cNvPr id="3" name="內容版面配置區 2">
            <a:extLst>
              <a:ext uri="{FF2B5EF4-FFF2-40B4-BE49-F238E27FC236}">
                <a16:creationId xmlns:a16="http://schemas.microsoft.com/office/drawing/2014/main" id="{DFEFE593-3A0E-7146-9282-E525AFCC19F6}"/>
              </a:ext>
            </a:extLst>
          </p:cNvPr>
          <p:cNvSpPr>
            <a:spLocks noGrp="1"/>
          </p:cNvSpPr>
          <p:nvPr>
            <p:ph idx="1"/>
          </p:nvPr>
        </p:nvSpPr>
        <p:spPr/>
        <p:txBody>
          <a:bodyPr/>
          <a:lstStyle/>
          <a:p>
            <a:r>
              <a:rPr lang="en" altLang="zh-TW" dirty="0"/>
              <a:t>Automation can send runbook  </a:t>
            </a:r>
            <a:r>
              <a:rPr lang="en" altLang="zh-TW" dirty="0">
                <a:solidFill>
                  <a:schemeClr val="accent2"/>
                </a:solidFill>
              </a:rPr>
              <a:t>job streams </a:t>
            </a:r>
            <a:r>
              <a:rPr lang="en" altLang="zh-TW" dirty="0"/>
              <a:t>to  Log Analytics workspace</a:t>
            </a:r>
          </a:p>
          <a:p>
            <a:pPr lvl="4"/>
            <a:endParaRPr kumimoji="1" lang="en" altLang="zh-TW" dirty="0"/>
          </a:p>
          <a:p>
            <a:r>
              <a:rPr lang="en" altLang="zh-TW" dirty="0"/>
              <a:t>Visible in the Azure portal</a:t>
            </a:r>
          </a:p>
          <a:p>
            <a:pPr lvl="3"/>
            <a:endParaRPr kumimoji="1" lang="en" altLang="zh-TW" dirty="0"/>
          </a:p>
          <a:p>
            <a:r>
              <a:rPr kumimoji="1" lang="en" altLang="zh-TW" dirty="0"/>
              <a:t>Use </a:t>
            </a:r>
            <a:r>
              <a:rPr lang="en" altLang="zh-TW" dirty="0"/>
              <a:t>PowerShell for </a:t>
            </a:r>
            <a:r>
              <a:rPr lang="en" altLang="zh-TW" dirty="0">
                <a:solidFill>
                  <a:schemeClr val="accent2"/>
                </a:solidFill>
              </a:rPr>
              <a:t>individual jobs search</a:t>
            </a:r>
          </a:p>
          <a:p>
            <a:pPr lvl="2"/>
            <a:endParaRPr kumimoji="1" lang="en" altLang="zh-TW" dirty="0"/>
          </a:p>
          <a:p>
            <a:r>
              <a:rPr lang="en" altLang="zh-TW" dirty="0">
                <a:solidFill>
                  <a:schemeClr val="accent2"/>
                </a:solidFill>
              </a:rPr>
              <a:t>Trigger an email or alert</a:t>
            </a:r>
            <a:r>
              <a:rPr lang="en" altLang="zh-TW" dirty="0"/>
              <a:t> based on your runbook job status</a:t>
            </a:r>
            <a:endParaRPr kumimoji="1" lang="zh-TW" altLang="en-US" dirty="0"/>
          </a:p>
        </p:txBody>
      </p:sp>
      <p:pic>
        <p:nvPicPr>
          <p:cNvPr id="5" name="圖形 4">
            <a:extLst>
              <a:ext uri="{FF2B5EF4-FFF2-40B4-BE49-F238E27FC236}">
                <a16:creationId xmlns:a16="http://schemas.microsoft.com/office/drawing/2014/main" id="{F0CE0BEF-EB99-804B-8FC9-55AA93175F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9410" y="4417591"/>
            <a:ext cx="1759372" cy="1759372"/>
          </a:xfrm>
          <a:prstGeom prst="rect">
            <a:avLst/>
          </a:prstGeom>
        </p:spPr>
      </p:pic>
      <p:pic>
        <p:nvPicPr>
          <p:cNvPr id="6" name="圖形 5">
            <a:extLst>
              <a:ext uri="{FF2B5EF4-FFF2-40B4-BE49-F238E27FC236}">
                <a16:creationId xmlns:a16="http://schemas.microsoft.com/office/drawing/2014/main" id="{AA90B8B5-9756-AB4F-8F84-2D9D5FB3F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4266" y="4564806"/>
            <a:ext cx="1575334" cy="1575334"/>
          </a:xfrm>
          <a:prstGeom prst="rect">
            <a:avLst/>
          </a:prstGeom>
        </p:spPr>
      </p:pic>
    </p:spTree>
    <p:extLst>
      <p:ext uri="{BB962C8B-B14F-4D97-AF65-F5344CB8AC3E}">
        <p14:creationId xmlns:p14="http://schemas.microsoft.com/office/powerpoint/2010/main" val="2423133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ea typeface="新細明體"/>
                <a:cs typeface="Calibri"/>
              </a:rPr>
              <a:t>Ansible</a:t>
            </a:r>
          </a:p>
        </p:txBody>
      </p:sp>
      <p:sp>
        <p:nvSpPr>
          <p:cNvPr id="5" name="內容版面配置區 4"/>
          <p:cNvSpPr>
            <a:spLocks noGrp="1"/>
          </p:cNvSpPr>
          <p:nvPr>
            <p:ph idx="1"/>
          </p:nvPr>
        </p:nvSpPr>
        <p:spPr/>
        <p:txBody>
          <a:bodyPr vert="horz" lIns="91440" tIns="45720" rIns="91440" bIns="45720" rtlCol="0" anchor="t">
            <a:normAutofit/>
          </a:bodyPr>
          <a:lstStyle/>
          <a:p>
            <a:r>
              <a:rPr lang="en-US" altLang="zh-TW" dirty="0">
                <a:ea typeface="新細明體"/>
                <a:cs typeface="Calibri"/>
              </a:rPr>
              <a:t>Use SSH to connect the managed node (Server).</a:t>
            </a:r>
          </a:p>
          <a:p>
            <a:endParaRPr lang="en-US" altLang="zh-TW" dirty="0">
              <a:ea typeface="新細明體"/>
              <a:cs typeface="Calibri"/>
            </a:endParaRPr>
          </a:p>
          <a:p>
            <a:r>
              <a:rPr lang="af-ZA" dirty="0" err="1">
                <a:latin typeface="Calibri"/>
                <a:ea typeface="Microsoft YaHei"/>
                <a:cs typeface="Calibri" panose="020F0502020204030204"/>
              </a:rPr>
              <a:t>Infrastructure</a:t>
            </a:r>
            <a:r>
              <a:rPr lang="af-ZA" dirty="0">
                <a:latin typeface="Calibri"/>
                <a:ea typeface="Microsoft YaHei"/>
                <a:cs typeface="Calibri" panose="020F0502020204030204"/>
              </a:rPr>
              <a:t> as </a:t>
            </a:r>
            <a:r>
              <a:rPr lang="af-ZA" dirty="0" err="1">
                <a:latin typeface="Calibri"/>
                <a:ea typeface="Microsoft YaHei"/>
                <a:cs typeface="Calibri" panose="020F0502020204030204"/>
              </a:rPr>
              <a:t>Code</a:t>
            </a:r>
            <a:endParaRPr lang="en-US" altLang="zh-TW" dirty="0" err="1">
              <a:latin typeface="Calibri"/>
              <a:ea typeface="新細明體"/>
              <a:cs typeface="Calibri" panose="020F0502020204030204"/>
            </a:endParaRPr>
          </a:p>
          <a:p>
            <a:endParaRPr lang="af-ZA" dirty="0">
              <a:ea typeface="Microsoft YaHei"/>
              <a:cs typeface="Calibri" panose="020F0502020204030204"/>
            </a:endParaRPr>
          </a:p>
          <a:p>
            <a:r>
              <a:rPr lang="en" dirty="0">
                <a:ea typeface="+mn-lt"/>
                <a:cs typeface="+mn-lt"/>
              </a:rPr>
              <a:t>Extremely simplified configuration language</a:t>
            </a:r>
            <a:br>
              <a:rPr lang="en" dirty="0">
                <a:ea typeface="+mn-lt"/>
                <a:cs typeface="+mn-lt"/>
              </a:rPr>
            </a:br>
            <a:endParaRPr lang="en">
              <a:ea typeface="+mn-lt"/>
              <a:cs typeface="+mn-lt"/>
            </a:endParaRPr>
          </a:p>
          <a:p>
            <a:r>
              <a:rPr lang="en" dirty="0">
                <a:ea typeface="+mn-lt"/>
                <a:cs typeface="+mn-lt"/>
              </a:rPr>
              <a:t>Manage various clouds without modification</a:t>
            </a:r>
            <a:endParaRPr lang="af-ZA" dirty="0">
              <a:ea typeface="Microsoft YaHei"/>
              <a:cs typeface="Calibri" panose="020F0502020204030204"/>
            </a:endParaRPr>
          </a:p>
          <a:p>
            <a:endParaRPr lang="af-ZA" altLang="zh-TW" dirty="0">
              <a:ea typeface="Microsoft YaHei"/>
              <a:cs typeface="Calibri" panose="020F0502020204030204"/>
            </a:endParaRPr>
          </a:p>
          <a:p>
            <a:endParaRPr lang="af-ZA" altLang="zh-TW" dirty="0">
              <a:ea typeface="Microsoft YaHei"/>
              <a:cs typeface="Calibri" panose="020F0502020204030204"/>
            </a:endParaRPr>
          </a:p>
          <a:p>
            <a:endParaRPr lang="zh-TW" altLang="en-US">
              <a:cs typeface="Calibri" panose="020F0502020204030204"/>
            </a:endParaRPr>
          </a:p>
        </p:txBody>
      </p:sp>
      <p:pic>
        <p:nvPicPr>
          <p:cNvPr id="3" name="圖片 5">
            <a:extLst>
              <a:ext uri="{FF2B5EF4-FFF2-40B4-BE49-F238E27FC236}">
                <a16:creationId xmlns:a16="http://schemas.microsoft.com/office/drawing/2014/main" id="{B08DA345-FCB3-4D70-9533-C711FB27B885}"/>
              </a:ext>
            </a:extLst>
          </p:cNvPr>
          <p:cNvPicPr>
            <a:picLocks noChangeAspect="1"/>
          </p:cNvPicPr>
          <p:nvPr/>
        </p:nvPicPr>
        <p:blipFill>
          <a:blip r:embed="rId3"/>
          <a:stretch>
            <a:fillRect/>
          </a:stretch>
        </p:blipFill>
        <p:spPr>
          <a:xfrm>
            <a:off x="9677399" y="3540412"/>
            <a:ext cx="2150534" cy="2655842"/>
          </a:xfrm>
          <a:prstGeom prst="rect">
            <a:avLst/>
          </a:prstGeom>
        </p:spPr>
      </p:pic>
    </p:spTree>
    <p:extLst>
      <p:ext uri="{BB962C8B-B14F-4D97-AF65-F5344CB8AC3E}">
        <p14:creationId xmlns:p14="http://schemas.microsoft.com/office/powerpoint/2010/main" val="224999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6C2348-5CFD-2747-B9E5-0736058EC09B}"/>
              </a:ext>
            </a:extLst>
          </p:cNvPr>
          <p:cNvSpPr>
            <a:spLocks noGrp="1"/>
          </p:cNvSpPr>
          <p:nvPr>
            <p:ph type="title"/>
          </p:nvPr>
        </p:nvSpPr>
        <p:spPr/>
        <p:txBody>
          <a:bodyPr/>
          <a:lstStyle/>
          <a:p>
            <a:r>
              <a:rPr kumimoji="1" lang="en-US" altLang="zh-TW" dirty="0"/>
              <a:t>Agenda</a:t>
            </a:r>
            <a:endParaRPr kumimoji="1" lang="zh-TW" altLang="en-US" dirty="0"/>
          </a:p>
        </p:txBody>
      </p:sp>
      <p:sp>
        <p:nvSpPr>
          <p:cNvPr id="3" name="內容版面配置區 2">
            <a:extLst>
              <a:ext uri="{FF2B5EF4-FFF2-40B4-BE49-F238E27FC236}">
                <a16:creationId xmlns:a16="http://schemas.microsoft.com/office/drawing/2014/main" id="{199CA34C-9EB6-9742-A2FF-AF2BC627785B}"/>
              </a:ext>
            </a:extLst>
          </p:cNvPr>
          <p:cNvSpPr>
            <a:spLocks noGrp="1"/>
          </p:cNvSpPr>
          <p:nvPr>
            <p:ph idx="1"/>
          </p:nvPr>
        </p:nvSpPr>
        <p:spPr/>
        <p:txBody>
          <a:bodyPr>
            <a:normAutofit fontScale="85000" lnSpcReduction="20000"/>
          </a:bodyPr>
          <a:lstStyle/>
          <a:p>
            <a:pPr>
              <a:lnSpc>
                <a:spcPct val="100000"/>
              </a:lnSpc>
            </a:pPr>
            <a:r>
              <a:rPr kumimoji="1" lang="en" altLang="zh-TW" dirty="0"/>
              <a:t>Why need to Work with Azure Automation</a:t>
            </a:r>
          </a:p>
          <a:p>
            <a:pPr lvl="3">
              <a:lnSpc>
                <a:spcPct val="100000"/>
              </a:lnSpc>
            </a:pPr>
            <a:endParaRPr lang="en-US" altLang="zh-TW" dirty="0"/>
          </a:p>
          <a:p>
            <a:pPr>
              <a:lnSpc>
                <a:spcPct val="100000"/>
              </a:lnSpc>
            </a:pPr>
            <a:r>
              <a:rPr lang="en-US" altLang="zh-TW" dirty="0"/>
              <a:t>Azure  Automation management tools</a:t>
            </a:r>
          </a:p>
          <a:p>
            <a:pPr lvl="4">
              <a:lnSpc>
                <a:spcPct val="100000"/>
              </a:lnSpc>
            </a:pPr>
            <a:endParaRPr lang="en-US" altLang="zh-TW" dirty="0"/>
          </a:p>
          <a:p>
            <a:pPr>
              <a:lnSpc>
                <a:spcPct val="100000"/>
              </a:lnSpc>
            </a:pPr>
            <a:r>
              <a:rPr lang="en-US" altLang="zh-TW" dirty="0"/>
              <a:t>Resource Management</a:t>
            </a:r>
          </a:p>
          <a:p>
            <a:pPr lvl="3">
              <a:lnSpc>
                <a:spcPct val="100000"/>
              </a:lnSpc>
            </a:pPr>
            <a:endParaRPr kumimoji="1" lang="en" altLang="zh-TW" dirty="0"/>
          </a:p>
          <a:p>
            <a:pPr>
              <a:lnSpc>
                <a:spcPct val="100000"/>
              </a:lnSpc>
            </a:pPr>
            <a:r>
              <a:rPr kumimoji="1" lang="en" altLang="zh-TW" dirty="0"/>
              <a:t>What is Azure Automation</a:t>
            </a:r>
          </a:p>
          <a:p>
            <a:pPr lvl="2">
              <a:lnSpc>
                <a:spcPct val="100000"/>
              </a:lnSpc>
            </a:pPr>
            <a:endParaRPr kumimoji="1" lang="en" altLang="zh-TW" dirty="0"/>
          </a:p>
          <a:p>
            <a:pPr>
              <a:lnSpc>
                <a:spcPct val="100000"/>
              </a:lnSpc>
            </a:pPr>
            <a:r>
              <a:rPr kumimoji="1" lang="en" altLang="zh-TW" dirty="0"/>
              <a:t>Use Cases for Automation on Azure</a:t>
            </a:r>
          </a:p>
          <a:p>
            <a:pPr lvl="2">
              <a:lnSpc>
                <a:spcPct val="100000"/>
              </a:lnSpc>
            </a:pPr>
            <a:endParaRPr kumimoji="1" lang="en" altLang="zh-TW" dirty="0"/>
          </a:p>
          <a:p>
            <a:r>
              <a:rPr kumimoji="1" lang="en" altLang="zh-TW" dirty="0"/>
              <a:t>Lab time</a:t>
            </a:r>
          </a:p>
          <a:p>
            <a:pPr lvl="2"/>
            <a:endParaRPr kumimoji="1" lang="en" altLang="zh-TW" dirty="0"/>
          </a:p>
          <a:p>
            <a:r>
              <a:rPr lang="en-US" altLang="zh-TW" dirty="0">
                <a:ea typeface="+mn-lt"/>
                <a:cs typeface="+mn-lt"/>
              </a:rPr>
              <a:t>Conclusion</a:t>
            </a:r>
            <a:br>
              <a:rPr lang="en-US" altLang="zh-TW" dirty="0">
                <a:ea typeface="+mn-lt"/>
                <a:cs typeface="+mn-lt"/>
              </a:rPr>
            </a:br>
            <a:endParaRPr kumimoji="1" lang="en" altLang="zh-TW" dirty="0"/>
          </a:p>
          <a:p>
            <a:endParaRPr kumimoji="1" lang="en" altLang="zh-TW" dirty="0"/>
          </a:p>
          <a:p>
            <a:endParaRPr kumimoji="1" lang="zh-TW" altLang="en-US" dirty="0"/>
          </a:p>
        </p:txBody>
      </p:sp>
    </p:spTree>
    <p:extLst>
      <p:ext uri="{BB962C8B-B14F-4D97-AF65-F5344CB8AC3E}">
        <p14:creationId xmlns:p14="http://schemas.microsoft.com/office/powerpoint/2010/main" val="1399485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ea typeface="新細明體"/>
                <a:cs typeface="Calibri"/>
              </a:rPr>
              <a:t>Chef</a:t>
            </a:r>
          </a:p>
        </p:txBody>
      </p:sp>
      <p:sp>
        <p:nvSpPr>
          <p:cNvPr id="5" name="內容版面配置區 4"/>
          <p:cNvSpPr>
            <a:spLocks noGrp="1"/>
          </p:cNvSpPr>
          <p:nvPr>
            <p:ph idx="1"/>
          </p:nvPr>
        </p:nvSpPr>
        <p:spPr/>
        <p:txBody>
          <a:bodyPr vert="horz" lIns="91440" tIns="45720" rIns="91440" bIns="45720" rtlCol="0" anchor="t">
            <a:normAutofit/>
          </a:bodyPr>
          <a:lstStyle/>
          <a:p>
            <a:r>
              <a:rPr lang="af-ZA" dirty="0" err="1"/>
              <a:t>Ruby's</a:t>
            </a:r>
            <a:r>
              <a:rPr lang="af-ZA" dirty="0"/>
              <a:t> </a:t>
            </a:r>
            <a:r>
              <a:rPr lang="af-ZA" dirty="0" err="1"/>
              <a:t>domain-specific</a:t>
            </a:r>
            <a:r>
              <a:rPr lang="af-ZA" dirty="0"/>
              <a:t> </a:t>
            </a:r>
            <a:r>
              <a:rPr lang="af-ZA" dirty="0" err="1"/>
              <a:t>language</a:t>
            </a:r>
            <a:r>
              <a:rPr lang="af-ZA" dirty="0"/>
              <a:t> (</a:t>
            </a:r>
            <a:r>
              <a:rPr lang="af-ZA" dirty="0" err="1">
                <a:ea typeface="+mn-lt"/>
                <a:cs typeface="+mn-lt"/>
              </a:rPr>
              <a:t>Domain</a:t>
            </a:r>
            <a:r>
              <a:rPr lang="af-ZA" dirty="0">
                <a:ea typeface="+mn-lt"/>
                <a:cs typeface="+mn-lt"/>
              </a:rPr>
              <a:t> </a:t>
            </a:r>
            <a:r>
              <a:rPr lang="af-ZA" dirty="0" err="1">
                <a:ea typeface="+mn-lt"/>
                <a:cs typeface="+mn-lt"/>
              </a:rPr>
              <a:t>Specific</a:t>
            </a:r>
            <a:r>
              <a:rPr lang="af-ZA" dirty="0">
                <a:ea typeface="+mn-lt"/>
                <a:cs typeface="+mn-lt"/>
              </a:rPr>
              <a:t> </a:t>
            </a:r>
            <a:r>
              <a:rPr lang="af-ZA" dirty="0" err="1">
                <a:ea typeface="+mn-lt"/>
                <a:cs typeface="+mn-lt"/>
              </a:rPr>
              <a:t>Language，DSL</a:t>
            </a:r>
            <a:r>
              <a:rPr lang="af-ZA" dirty="0"/>
              <a:t>)</a:t>
            </a:r>
            <a:endParaRPr lang="af-ZA" dirty="0">
              <a:cs typeface="Calibri" panose="020F0502020204030204"/>
            </a:endParaRPr>
          </a:p>
          <a:p>
            <a:endParaRPr lang="af-ZA" dirty="0">
              <a:cs typeface="Calibri" panose="020F0502020204030204"/>
            </a:endParaRPr>
          </a:p>
          <a:p>
            <a:r>
              <a:rPr lang="af-ZA" dirty="0" err="1">
                <a:latin typeface="Calibri"/>
                <a:ea typeface="Microsoft YaHei"/>
                <a:cs typeface="Calibri" panose="020F0502020204030204"/>
              </a:rPr>
              <a:t>Infrastructure</a:t>
            </a:r>
            <a:r>
              <a:rPr lang="af-ZA" dirty="0">
                <a:latin typeface="Calibri"/>
                <a:ea typeface="Microsoft YaHei"/>
                <a:cs typeface="Calibri" panose="020F0502020204030204"/>
              </a:rPr>
              <a:t> as </a:t>
            </a:r>
            <a:r>
              <a:rPr lang="af-ZA" dirty="0" err="1">
                <a:latin typeface="Calibri"/>
                <a:ea typeface="Microsoft YaHei"/>
                <a:cs typeface="Calibri" panose="020F0502020204030204"/>
              </a:rPr>
              <a:t>Code</a:t>
            </a:r>
            <a:endParaRPr lang="af-ZA" dirty="0">
              <a:latin typeface="Calibri"/>
              <a:ea typeface="新細明體" panose="02020500000000000000" pitchFamily="18" charset="-120"/>
              <a:cs typeface="Calibri" panose="020F0502020204030204"/>
            </a:endParaRPr>
          </a:p>
          <a:p>
            <a:endParaRPr lang="af-ZA" altLang="zh-TW" dirty="0">
              <a:ea typeface="新細明體" panose="02020500000000000000" pitchFamily="18" charset="-120"/>
              <a:cs typeface="Calibri" panose="020F0502020204030204"/>
            </a:endParaRPr>
          </a:p>
          <a:p>
            <a:r>
              <a:rPr lang="af-ZA" altLang="zh-TW" dirty="0" err="1">
                <a:ea typeface="新細明體"/>
                <a:cs typeface="Calibri" panose="020F0502020204030204"/>
              </a:rPr>
              <a:t>Manage</a:t>
            </a:r>
            <a:r>
              <a:rPr lang="af-ZA" altLang="zh-TW" dirty="0">
                <a:ea typeface="新細明體"/>
                <a:cs typeface="Calibri" panose="020F0502020204030204"/>
              </a:rPr>
              <a:t> </a:t>
            </a:r>
            <a:r>
              <a:rPr lang="af-ZA" altLang="zh-TW" dirty="0" err="1">
                <a:ea typeface="新細明體"/>
                <a:cs typeface="Calibri" panose="020F0502020204030204"/>
              </a:rPr>
              <a:t>the</a:t>
            </a:r>
            <a:r>
              <a:rPr lang="af-ZA" altLang="zh-TW" dirty="0">
                <a:ea typeface="新細明體"/>
                <a:cs typeface="Calibri" panose="020F0502020204030204"/>
              </a:rPr>
              <a:t> "</a:t>
            </a:r>
            <a:r>
              <a:rPr lang="af-ZA" dirty="0" err="1">
                <a:ea typeface="+mn-lt"/>
                <a:cs typeface="+mn-lt"/>
              </a:rPr>
              <a:t>recipe</a:t>
            </a:r>
            <a:r>
              <a:rPr lang="af-ZA" altLang="zh-TW" dirty="0">
                <a:ea typeface="新細明體"/>
                <a:cs typeface="Calibri" panose="020F0502020204030204"/>
              </a:rPr>
              <a:t>" </a:t>
            </a:r>
            <a:r>
              <a:rPr lang="af-ZA" altLang="zh-TW" dirty="0" err="1">
                <a:ea typeface="新細明體"/>
                <a:cs typeface="Calibri" panose="020F0502020204030204"/>
              </a:rPr>
              <a:t>and</a:t>
            </a:r>
            <a:r>
              <a:rPr lang="af-ZA" altLang="zh-TW" dirty="0">
                <a:ea typeface="新細明體"/>
                <a:cs typeface="Calibri" panose="020F0502020204030204"/>
              </a:rPr>
              <a:t> "</a:t>
            </a:r>
            <a:r>
              <a:rPr lang="af-ZA" dirty="0" err="1">
                <a:ea typeface="+mn-lt"/>
                <a:cs typeface="+mn-lt"/>
              </a:rPr>
              <a:t>cookbooks</a:t>
            </a:r>
            <a:r>
              <a:rPr lang="af-ZA" altLang="zh-TW" dirty="0">
                <a:ea typeface="新細明體"/>
                <a:cs typeface="Calibri" panose="020F0502020204030204"/>
              </a:rPr>
              <a:t>"</a:t>
            </a:r>
          </a:p>
          <a:p>
            <a:endParaRPr lang="af-ZA" altLang="zh-TW" dirty="0">
              <a:ea typeface="新細明體"/>
              <a:cs typeface="Calibri" panose="020F0502020204030204"/>
            </a:endParaRPr>
          </a:p>
          <a:p>
            <a:r>
              <a:rPr lang="af-ZA" altLang="zh-TW" dirty="0" err="1">
                <a:ea typeface="新細明體"/>
                <a:cs typeface="Calibri" panose="020F0502020204030204"/>
              </a:rPr>
              <a:t>Easily</a:t>
            </a:r>
            <a:r>
              <a:rPr lang="af-ZA" altLang="zh-TW" dirty="0">
                <a:ea typeface="新細明體"/>
                <a:cs typeface="Calibri" panose="020F0502020204030204"/>
              </a:rPr>
              <a:t> </a:t>
            </a:r>
            <a:r>
              <a:rPr lang="af-ZA" altLang="zh-TW" dirty="0" err="1">
                <a:ea typeface="新細明體"/>
                <a:cs typeface="Calibri" panose="020F0502020204030204"/>
              </a:rPr>
              <a:t>work</a:t>
            </a:r>
            <a:r>
              <a:rPr lang="af-ZA" altLang="zh-TW" dirty="0">
                <a:ea typeface="新細明體"/>
                <a:cs typeface="Calibri" panose="020F0502020204030204"/>
              </a:rPr>
              <a:t> </a:t>
            </a:r>
            <a:r>
              <a:rPr lang="af-ZA" altLang="zh-TW" dirty="0" err="1">
                <a:ea typeface="新細明體"/>
                <a:cs typeface="Calibri" panose="020F0502020204030204"/>
              </a:rPr>
              <a:t>with</a:t>
            </a:r>
            <a:r>
              <a:rPr lang="af-ZA" altLang="zh-TW" dirty="0">
                <a:ea typeface="新細明體"/>
                <a:cs typeface="Calibri" panose="020F0502020204030204"/>
              </a:rPr>
              <a:t> </a:t>
            </a:r>
            <a:r>
              <a:rPr lang="af-ZA" altLang="zh-TW" dirty="0" err="1">
                <a:ea typeface="新細明體"/>
                <a:cs typeface="Calibri" panose="020F0502020204030204"/>
              </a:rPr>
              <a:t>other</a:t>
            </a:r>
            <a:r>
              <a:rPr lang="af-ZA" altLang="zh-TW" dirty="0">
                <a:ea typeface="新細明體"/>
                <a:cs typeface="Calibri" panose="020F0502020204030204"/>
              </a:rPr>
              <a:t> </a:t>
            </a:r>
            <a:r>
              <a:rPr lang="af-ZA" altLang="zh-TW" dirty="0" err="1">
                <a:ea typeface="新細明體"/>
                <a:cs typeface="Calibri" panose="020F0502020204030204"/>
              </a:rPr>
              <a:t>IaC</a:t>
            </a:r>
            <a:r>
              <a:rPr lang="af-ZA" altLang="zh-TW" dirty="0">
                <a:ea typeface="新細明體"/>
                <a:cs typeface="Calibri" panose="020F0502020204030204"/>
              </a:rPr>
              <a:t> </a:t>
            </a:r>
            <a:r>
              <a:rPr lang="af-ZA" altLang="zh-TW" dirty="0" err="1">
                <a:ea typeface="新細明體"/>
                <a:cs typeface="Calibri" panose="020F0502020204030204"/>
              </a:rPr>
              <a:t>tools</a:t>
            </a:r>
            <a:endParaRPr lang="af-ZA" altLang="zh-TW" dirty="0">
              <a:ea typeface="新細明體"/>
              <a:cs typeface="Calibri" panose="020F0502020204030204"/>
            </a:endParaRPr>
          </a:p>
          <a:p>
            <a:endParaRPr lang="af-ZA" altLang="zh-TW" dirty="0">
              <a:ea typeface="新細明體"/>
              <a:cs typeface="Calibri" panose="020F0502020204030204"/>
            </a:endParaRPr>
          </a:p>
          <a:p>
            <a:endParaRPr lang="af-ZA" altLang="zh-TW" dirty="0">
              <a:ea typeface="新細明體"/>
              <a:cs typeface="Calibri" panose="020F0502020204030204"/>
            </a:endParaRPr>
          </a:p>
        </p:txBody>
      </p:sp>
      <p:pic>
        <p:nvPicPr>
          <p:cNvPr id="2" name="圖片 2" descr="一張含有 向量圖形 的圖片&#10;&#10;描述是以高可信度產生">
            <a:extLst>
              <a:ext uri="{FF2B5EF4-FFF2-40B4-BE49-F238E27FC236}">
                <a16:creationId xmlns:a16="http://schemas.microsoft.com/office/drawing/2014/main" id="{77B5C196-E323-442A-B8DB-2EB709632D9C}"/>
              </a:ext>
            </a:extLst>
          </p:cNvPr>
          <p:cNvPicPr>
            <a:picLocks noChangeAspect="1"/>
          </p:cNvPicPr>
          <p:nvPr/>
        </p:nvPicPr>
        <p:blipFill>
          <a:blip r:embed="rId3"/>
          <a:stretch>
            <a:fillRect/>
          </a:stretch>
        </p:blipFill>
        <p:spPr>
          <a:xfrm>
            <a:off x="9084733" y="3241971"/>
            <a:ext cx="2743200" cy="2935224"/>
          </a:xfrm>
          <a:prstGeom prst="rect">
            <a:avLst/>
          </a:prstGeom>
        </p:spPr>
      </p:pic>
    </p:spTree>
    <p:extLst>
      <p:ext uri="{BB962C8B-B14F-4D97-AF65-F5344CB8AC3E}">
        <p14:creationId xmlns:p14="http://schemas.microsoft.com/office/powerpoint/2010/main" val="225515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ea typeface="新細明體"/>
                <a:cs typeface="Calibri"/>
              </a:rPr>
              <a:t>Terraform</a:t>
            </a:r>
          </a:p>
        </p:txBody>
      </p:sp>
      <p:sp>
        <p:nvSpPr>
          <p:cNvPr id="5" name="內容版面配置區 4"/>
          <p:cNvSpPr>
            <a:spLocks noGrp="1"/>
          </p:cNvSpPr>
          <p:nvPr>
            <p:ph idx="1"/>
          </p:nvPr>
        </p:nvSpPr>
        <p:spPr/>
        <p:txBody>
          <a:bodyPr vert="horz" lIns="91440" tIns="45720" rIns="91440" bIns="45720" rtlCol="0" anchor="t">
            <a:normAutofit/>
          </a:bodyPr>
          <a:lstStyle/>
          <a:p>
            <a:r>
              <a:rPr lang="af-ZA" sz="2400" dirty="0" err="1">
                <a:latin typeface="Microsoft YaHei"/>
                <a:ea typeface="Microsoft YaHei"/>
                <a:cs typeface="Microsoft YaHei"/>
              </a:rPr>
              <a:t>Infrastructure</a:t>
            </a:r>
            <a:r>
              <a:rPr lang="af-ZA" sz="2400" dirty="0">
                <a:latin typeface="Microsoft YaHei"/>
                <a:ea typeface="Microsoft YaHei"/>
                <a:cs typeface="Microsoft YaHei"/>
              </a:rPr>
              <a:t> as </a:t>
            </a:r>
            <a:r>
              <a:rPr lang="af-ZA" sz="2400" dirty="0" err="1">
                <a:latin typeface="Microsoft YaHei"/>
                <a:ea typeface="Microsoft YaHei"/>
                <a:cs typeface="Microsoft YaHei"/>
              </a:rPr>
              <a:t>Code</a:t>
            </a:r>
            <a:endParaRPr lang="af-ZA" sz="2400" dirty="0">
              <a:latin typeface="Microsoft YaHei"/>
              <a:ea typeface="Microsoft YaHei"/>
              <a:cs typeface="Microsoft YaHei"/>
            </a:endParaRPr>
          </a:p>
          <a:p>
            <a:endParaRPr lang="af-ZA" sz="2400" dirty="0">
              <a:latin typeface="Microsoft YaHei"/>
              <a:ea typeface="Microsoft YaHei"/>
              <a:cs typeface="Microsoft YaHei"/>
            </a:endParaRPr>
          </a:p>
          <a:p>
            <a:r>
              <a:rPr lang="af-ZA" sz="2400" dirty="0" err="1">
                <a:latin typeface="Microsoft YaHei"/>
                <a:ea typeface="Microsoft YaHei"/>
                <a:cs typeface="Microsoft YaHei"/>
              </a:rPr>
              <a:t>Execution</a:t>
            </a:r>
            <a:r>
              <a:rPr lang="af-ZA" sz="2400" dirty="0">
                <a:latin typeface="Microsoft YaHei"/>
                <a:ea typeface="Microsoft YaHei"/>
                <a:cs typeface="Microsoft YaHei"/>
              </a:rPr>
              <a:t> </a:t>
            </a:r>
            <a:r>
              <a:rPr lang="af-ZA" sz="2400" dirty="0" err="1">
                <a:latin typeface="Microsoft YaHei"/>
                <a:ea typeface="Microsoft YaHei"/>
                <a:cs typeface="Microsoft YaHei"/>
              </a:rPr>
              <a:t>Plans</a:t>
            </a:r>
            <a:endParaRPr lang="af-ZA" sz="2400" dirty="0">
              <a:latin typeface="Microsoft YaHei"/>
              <a:ea typeface="Microsoft YaHei"/>
              <a:cs typeface="Microsoft YaHei"/>
            </a:endParaRPr>
          </a:p>
          <a:p>
            <a:endParaRPr lang="af-ZA" sz="2400" dirty="0">
              <a:latin typeface="Microsoft YaHei"/>
              <a:ea typeface="Microsoft YaHei"/>
              <a:cs typeface="Microsoft YaHei"/>
            </a:endParaRPr>
          </a:p>
          <a:p>
            <a:r>
              <a:rPr lang="af-ZA" sz="2400" dirty="0" err="1">
                <a:latin typeface="Microsoft YaHei"/>
                <a:ea typeface="Microsoft YaHei"/>
                <a:cs typeface="Microsoft YaHei"/>
              </a:rPr>
              <a:t>Resource</a:t>
            </a:r>
            <a:r>
              <a:rPr lang="af-ZA" sz="2400" dirty="0">
                <a:latin typeface="Microsoft YaHei"/>
                <a:ea typeface="Microsoft YaHei"/>
                <a:cs typeface="Microsoft YaHei"/>
              </a:rPr>
              <a:t> </a:t>
            </a:r>
            <a:r>
              <a:rPr lang="af-ZA" sz="2400" dirty="0" err="1">
                <a:latin typeface="Microsoft YaHei"/>
                <a:ea typeface="Microsoft YaHei"/>
                <a:cs typeface="Microsoft YaHei"/>
              </a:rPr>
              <a:t>Graph</a:t>
            </a:r>
            <a:endParaRPr lang="af-ZA" sz="2400" dirty="0">
              <a:latin typeface="Microsoft YaHei"/>
              <a:ea typeface="Microsoft YaHei"/>
              <a:cs typeface="Microsoft YaHei"/>
            </a:endParaRPr>
          </a:p>
          <a:p>
            <a:endParaRPr lang="af-ZA" sz="2400" dirty="0">
              <a:latin typeface="Microsoft YaHei"/>
              <a:ea typeface="Microsoft YaHei"/>
              <a:cs typeface="Microsoft YaHei"/>
            </a:endParaRPr>
          </a:p>
          <a:p>
            <a:r>
              <a:rPr lang="af-ZA" sz="2400" dirty="0" err="1">
                <a:latin typeface="Microsoft YaHei"/>
                <a:ea typeface="Microsoft YaHei"/>
                <a:cs typeface="Microsoft YaHei"/>
              </a:rPr>
              <a:t>Change</a:t>
            </a:r>
            <a:r>
              <a:rPr lang="af-ZA" sz="2400" dirty="0">
                <a:latin typeface="Microsoft YaHei"/>
                <a:ea typeface="Microsoft YaHei"/>
                <a:cs typeface="Microsoft YaHei"/>
              </a:rPr>
              <a:t> </a:t>
            </a:r>
            <a:r>
              <a:rPr lang="af-ZA" sz="2400" dirty="0" err="1">
                <a:latin typeface="Microsoft YaHei"/>
                <a:ea typeface="Microsoft YaHei"/>
                <a:cs typeface="Microsoft YaHei"/>
              </a:rPr>
              <a:t>Automation</a:t>
            </a:r>
            <a:endParaRPr lang="af-ZA" sz="2400" dirty="0">
              <a:latin typeface="Microsoft YaHei"/>
              <a:ea typeface="Microsoft YaHei"/>
              <a:cs typeface="Calibri"/>
            </a:endParaRPr>
          </a:p>
          <a:p>
            <a:endParaRPr lang="af-ZA" sz="2400" dirty="0">
              <a:latin typeface="Microsoft YaHei"/>
              <a:ea typeface="Microsoft YaHei"/>
              <a:cs typeface="Calibri"/>
            </a:endParaRPr>
          </a:p>
          <a:p>
            <a:r>
              <a:rPr lang="af-ZA" sz="2400" dirty="0" err="1">
                <a:latin typeface="Microsoft YaHei"/>
                <a:ea typeface="Microsoft YaHei"/>
                <a:cs typeface="Calibri"/>
              </a:rPr>
              <a:t>Terraform</a:t>
            </a:r>
            <a:r>
              <a:rPr lang="af-ZA" sz="2400" dirty="0">
                <a:latin typeface="Microsoft YaHei"/>
                <a:ea typeface="Microsoft YaHei"/>
                <a:cs typeface="Calibri"/>
              </a:rPr>
              <a:t> </a:t>
            </a:r>
            <a:r>
              <a:rPr lang="af-ZA" sz="2400" dirty="0" err="1">
                <a:latin typeface="Microsoft YaHei"/>
                <a:ea typeface="Microsoft YaHei"/>
                <a:cs typeface="Calibri"/>
              </a:rPr>
              <a:t>file</a:t>
            </a:r>
            <a:r>
              <a:rPr lang="af-ZA" sz="2400" dirty="0">
                <a:latin typeface="Microsoft YaHei"/>
                <a:ea typeface="Microsoft YaHei"/>
                <a:cs typeface="Calibri"/>
              </a:rPr>
              <a:t> </a:t>
            </a:r>
            <a:r>
              <a:rPr lang="af-ZA" sz="2400" dirty="0" err="1">
                <a:latin typeface="Microsoft YaHei"/>
                <a:ea typeface="Microsoft YaHei"/>
                <a:cs typeface="Calibri"/>
              </a:rPr>
              <a:t>and</a:t>
            </a:r>
            <a:r>
              <a:rPr lang="af-ZA" sz="2400" dirty="0">
                <a:latin typeface="Microsoft YaHei"/>
                <a:ea typeface="Microsoft YaHei"/>
                <a:cs typeface="Calibri"/>
              </a:rPr>
              <a:t> </a:t>
            </a:r>
            <a:r>
              <a:rPr lang="af-ZA" sz="2400" dirty="0" err="1">
                <a:latin typeface="Microsoft YaHei"/>
                <a:ea typeface="Microsoft YaHei"/>
                <a:cs typeface="Calibri"/>
              </a:rPr>
              <a:t>immutable</a:t>
            </a:r>
            <a:r>
              <a:rPr lang="af-ZA" sz="2400" dirty="0">
                <a:latin typeface="Microsoft YaHei"/>
                <a:ea typeface="Microsoft YaHei"/>
                <a:cs typeface="+mn-lt"/>
              </a:rPr>
              <a:t> </a:t>
            </a:r>
            <a:r>
              <a:rPr lang="af-ZA" sz="2400" dirty="0" err="1">
                <a:latin typeface="Microsoft YaHei"/>
                <a:ea typeface="Microsoft YaHei"/>
                <a:cs typeface="+mn-lt"/>
              </a:rPr>
              <a:t>infrasturctures</a:t>
            </a:r>
            <a:endParaRPr lang="af-ZA" sz="2400" dirty="0" err="1">
              <a:latin typeface="Calibri"/>
              <a:ea typeface="Microsoft YaHei"/>
              <a:cs typeface="Calibri"/>
            </a:endParaRPr>
          </a:p>
        </p:txBody>
      </p:sp>
      <p:pic>
        <p:nvPicPr>
          <p:cNvPr id="2" name="圖片 2">
            <a:extLst>
              <a:ext uri="{FF2B5EF4-FFF2-40B4-BE49-F238E27FC236}">
                <a16:creationId xmlns:a16="http://schemas.microsoft.com/office/drawing/2014/main" id="{1263EFEB-C0A5-4AB1-B7F2-F5D0326AA4B2}"/>
              </a:ext>
            </a:extLst>
          </p:cNvPr>
          <p:cNvPicPr>
            <a:picLocks noChangeAspect="1"/>
          </p:cNvPicPr>
          <p:nvPr/>
        </p:nvPicPr>
        <p:blipFill rotWithShape="1">
          <a:blip r:embed="rId3"/>
          <a:srcRect l="24171" t="24038" r="24171" b="24519"/>
          <a:stretch/>
        </p:blipFill>
        <p:spPr>
          <a:xfrm>
            <a:off x="9148234" y="3566110"/>
            <a:ext cx="2668096" cy="2619715"/>
          </a:xfrm>
          <a:prstGeom prst="rect">
            <a:avLst/>
          </a:prstGeom>
        </p:spPr>
      </p:pic>
    </p:spTree>
    <p:extLst>
      <p:ext uri="{BB962C8B-B14F-4D97-AF65-F5344CB8AC3E}">
        <p14:creationId xmlns:p14="http://schemas.microsoft.com/office/powerpoint/2010/main" val="183153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A680A-FEA1-4741-AE51-04D0F39DD50B}"/>
              </a:ext>
            </a:extLst>
          </p:cNvPr>
          <p:cNvSpPr>
            <a:spLocks noGrp="1"/>
          </p:cNvSpPr>
          <p:nvPr>
            <p:ph type="ctrTitle"/>
          </p:nvPr>
        </p:nvSpPr>
        <p:spPr>
          <a:xfrm>
            <a:off x="445556" y="2216492"/>
            <a:ext cx="10666506" cy="2668375"/>
          </a:xfrm>
        </p:spPr>
        <p:txBody>
          <a:bodyPr/>
          <a:lstStyle/>
          <a:p>
            <a:r>
              <a:rPr lang="en-US" altLang="zh-TW">
                <a:ea typeface="+mn-lt"/>
                <a:cs typeface="+mn-lt"/>
              </a:rPr>
              <a:t>Resource Manager</a:t>
            </a:r>
            <a:br>
              <a:rPr lang="en-US" altLang="zh-TW">
                <a:ea typeface="+mn-lt"/>
                <a:cs typeface="+mn-lt"/>
              </a:rPr>
            </a:br>
            <a:endParaRPr lang="en-US" altLang="zh-TW">
              <a:ea typeface="+mn-lt"/>
              <a:cs typeface="+mn-lt"/>
            </a:endParaRPr>
          </a:p>
        </p:txBody>
      </p:sp>
    </p:spTree>
    <p:extLst>
      <p:ext uri="{BB962C8B-B14F-4D97-AF65-F5344CB8AC3E}">
        <p14:creationId xmlns:p14="http://schemas.microsoft.com/office/powerpoint/2010/main" val="2186467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What is Resource Manager</a:t>
            </a:r>
          </a:p>
        </p:txBody>
      </p:sp>
      <p:sp>
        <p:nvSpPr>
          <p:cNvPr id="5" name="內容版面配置區 4"/>
          <p:cNvSpPr>
            <a:spLocks noGrp="1"/>
          </p:cNvSpPr>
          <p:nvPr>
            <p:ph idx="1"/>
          </p:nvPr>
        </p:nvSpPr>
        <p:spPr/>
        <p:txBody>
          <a:bodyPr vert="horz" lIns="91440" tIns="45720" rIns="91440" bIns="45720" rtlCol="0" anchor="t">
            <a:normAutofit/>
          </a:bodyPr>
          <a:lstStyle/>
          <a:p>
            <a:r>
              <a:rPr lang="en-US">
                <a:ea typeface="+mn-lt"/>
                <a:cs typeface="+mn-lt"/>
              </a:rPr>
              <a:t>Provide a consistent management layer</a:t>
            </a:r>
            <a:endParaRPr lang="en-US" altLang="zh-TW">
              <a:ea typeface="新細明體"/>
              <a:cs typeface="Calibri"/>
            </a:endParaRPr>
          </a:p>
          <a:p>
            <a:endParaRPr lang="en-US" dirty="0">
              <a:ea typeface="+mn-lt"/>
              <a:cs typeface="+mn-lt"/>
            </a:endParaRPr>
          </a:p>
          <a:p>
            <a:r>
              <a:rPr lang="en-US">
                <a:ea typeface="+mn-lt"/>
                <a:cs typeface="+mn-lt"/>
              </a:rPr>
              <a:t>Create, update, and delete resources in user's Azure subscription</a:t>
            </a:r>
            <a:endParaRPr lang="en-US" altLang="zh-TW" dirty="0">
              <a:cs typeface="Calibri" panose="020F0502020204030204"/>
            </a:endParaRPr>
          </a:p>
          <a:p>
            <a:endParaRPr lang="en-US" dirty="0">
              <a:ea typeface="+mn-lt"/>
              <a:cs typeface="+mn-lt"/>
            </a:endParaRPr>
          </a:p>
          <a:p>
            <a:r>
              <a:rPr lang="en-US">
                <a:ea typeface="+mn-lt"/>
                <a:cs typeface="+mn-lt"/>
              </a:rPr>
              <a:t>Control, auditing, and tagging features</a:t>
            </a:r>
            <a:endParaRPr lang="en-US" dirty="0">
              <a:ea typeface="新細明體"/>
              <a:cs typeface="+mn-lt"/>
            </a:endParaRPr>
          </a:p>
          <a:p>
            <a:endParaRPr lang="en-US" dirty="0">
              <a:ea typeface="新細明體"/>
              <a:cs typeface="Calibri" panose="020F0502020204030204"/>
            </a:endParaRPr>
          </a:p>
          <a:p>
            <a:r>
              <a:rPr lang="en-US">
                <a:ea typeface="+mn-lt"/>
                <a:cs typeface="+mn-lt"/>
              </a:rPr>
              <a:t>Secure and organize user's resources</a:t>
            </a:r>
            <a:endParaRPr lang="en-US" dirty="0">
              <a:ea typeface="新細明體"/>
              <a:cs typeface="Calibri" panose="020F0502020204030204"/>
            </a:endParaRPr>
          </a:p>
          <a:p>
            <a:endParaRPr lang="en-US" altLang="zh-TW" dirty="0">
              <a:ea typeface="新細明體"/>
              <a:cs typeface="Calibri" panose="020F0502020204030204"/>
            </a:endParaRPr>
          </a:p>
          <a:p>
            <a:endParaRPr lang="zh-TW" altLang="en-US">
              <a:cs typeface="Calibri" panose="020F0502020204030204"/>
            </a:endParaRPr>
          </a:p>
        </p:txBody>
      </p:sp>
    </p:spTree>
    <p:extLst>
      <p:ext uri="{BB962C8B-B14F-4D97-AF65-F5344CB8AC3E}">
        <p14:creationId xmlns:p14="http://schemas.microsoft.com/office/powerpoint/2010/main" val="3611312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What is Resource Manager</a:t>
            </a:r>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2" name="圖片 2" descr="一張含有 螢幕擷取畫面 的圖片&#10;&#10;描述是以非常高的可信度產生">
            <a:extLst>
              <a:ext uri="{FF2B5EF4-FFF2-40B4-BE49-F238E27FC236}">
                <a16:creationId xmlns:a16="http://schemas.microsoft.com/office/drawing/2014/main" id="{B0EEF5AD-8C6F-481F-AE89-BED1FAE58F16}"/>
              </a:ext>
            </a:extLst>
          </p:cNvPr>
          <p:cNvPicPr>
            <a:picLocks noChangeAspect="1"/>
          </p:cNvPicPr>
          <p:nvPr/>
        </p:nvPicPr>
        <p:blipFill>
          <a:blip r:embed="rId3"/>
          <a:stretch>
            <a:fillRect/>
          </a:stretch>
        </p:blipFill>
        <p:spPr>
          <a:xfrm>
            <a:off x="1957885" y="1506303"/>
            <a:ext cx="8235950" cy="4501560"/>
          </a:xfrm>
          <a:prstGeom prst="rect">
            <a:avLst/>
          </a:prstGeom>
        </p:spPr>
      </p:pic>
    </p:spTree>
    <p:extLst>
      <p:ext uri="{BB962C8B-B14F-4D97-AF65-F5344CB8AC3E}">
        <p14:creationId xmlns:p14="http://schemas.microsoft.com/office/powerpoint/2010/main" val="1153143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dirty="0">
                <a:cs typeface="Calibri"/>
              </a:rPr>
              <a:t>Advantage</a:t>
            </a:r>
          </a:p>
        </p:txBody>
      </p:sp>
      <p:sp>
        <p:nvSpPr>
          <p:cNvPr id="5" name="內容版面配置區 4"/>
          <p:cNvSpPr>
            <a:spLocks noGrp="1"/>
          </p:cNvSpPr>
          <p:nvPr>
            <p:ph idx="1"/>
          </p:nvPr>
        </p:nvSpPr>
        <p:spPr/>
        <p:txBody>
          <a:bodyPr vert="horz" lIns="91440" tIns="45720" rIns="91440" bIns="45720" rtlCol="0" anchor="t">
            <a:normAutofit/>
          </a:bodyPr>
          <a:lstStyle/>
          <a:p>
            <a:r>
              <a:rPr lang="af-ZA"/>
              <a:t>Deploy, manage, and monitor all the resources as a group</a:t>
            </a:r>
          </a:p>
          <a:p>
            <a:r>
              <a:rPr lang="af-ZA">
                <a:ea typeface="+mn-lt"/>
                <a:cs typeface="+mn-lt"/>
              </a:rPr>
              <a:t>Repeatedly deploy your solution </a:t>
            </a:r>
          </a:p>
          <a:p>
            <a:r>
              <a:rPr lang="af-ZA">
                <a:ea typeface="+mn-lt"/>
                <a:cs typeface="+mn-lt"/>
              </a:rPr>
              <a:t>Manage your infrastructure by templates rather than scripts</a:t>
            </a:r>
            <a:endParaRPr lang="af-ZA"/>
          </a:p>
          <a:p>
            <a:r>
              <a:rPr lang="af-ZA">
                <a:ea typeface="+mn-lt"/>
                <a:cs typeface="+mn-lt"/>
              </a:rPr>
              <a:t>Define the dependencies between resources</a:t>
            </a:r>
            <a:endParaRPr lang="af-ZA" dirty="0">
              <a:ea typeface="+mn-lt"/>
              <a:cs typeface="+mn-lt"/>
            </a:endParaRPr>
          </a:p>
          <a:p>
            <a:r>
              <a:rPr lang="af-ZA">
                <a:ea typeface="+mn-lt"/>
                <a:cs typeface="+mn-lt"/>
              </a:rPr>
              <a:t>Apply access control to all services in your resource group</a:t>
            </a:r>
            <a:endParaRPr lang="af-ZA" dirty="0">
              <a:ea typeface="+mn-lt"/>
              <a:cs typeface="+mn-lt"/>
            </a:endParaRPr>
          </a:p>
          <a:p>
            <a:r>
              <a:rPr lang="af-ZA">
                <a:ea typeface="+mn-lt"/>
                <a:cs typeface="+mn-lt"/>
              </a:rPr>
              <a:t>Apply tags to resources</a:t>
            </a:r>
            <a:endParaRPr lang="af-ZA" dirty="0">
              <a:ea typeface="+mn-lt"/>
              <a:cs typeface="+mn-lt"/>
            </a:endParaRPr>
          </a:p>
          <a:p>
            <a:endParaRPr lang="af-ZA" dirty="0">
              <a:ea typeface="+mn-lt"/>
              <a:cs typeface="+mn-lt"/>
            </a:endParaRPr>
          </a:p>
        </p:txBody>
      </p:sp>
    </p:spTree>
    <p:extLst>
      <p:ext uri="{BB962C8B-B14F-4D97-AF65-F5344CB8AC3E}">
        <p14:creationId xmlns:p14="http://schemas.microsoft.com/office/powerpoint/2010/main" val="170620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17EDB0-0BAB-C84B-B1B2-2473ADEE0D8B}"/>
              </a:ext>
            </a:extLst>
          </p:cNvPr>
          <p:cNvSpPr>
            <a:spLocks noGrp="1"/>
          </p:cNvSpPr>
          <p:nvPr>
            <p:ph type="title"/>
          </p:nvPr>
        </p:nvSpPr>
        <p:spPr/>
        <p:txBody>
          <a:bodyPr>
            <a:normAutofit/>
          </a:bodyPr>
          <a:lstStyle/>
          <a:p>
            <a:r>
              <a:rPr lang="en" altLang="zh-TW" dirty="0"/>
              <a:t> ARM templates</a:t>
            </a:r>
            <a:endParaRPr kumimoji="1" lang="zh-TW" altLang="en-US" dirty="0"/>
          </a:p>
        </p:txBody>
      </p:sp>
      <p:sp>
        <p:nvSpPr>
          <p:cNvPr id="3" name="內容版面配置區 2">
            <a:extLst>
              <a:ext uri="{FF2B5EF4-FFF2-40B4-BE49-F238E27FC236}">
                <a16:creationId xmlns:a16="http://schemas.microsoft.com/office/drawing/2014/main" id="{6169F0F8-57C5-2645-843F-A073A0B6A551}"/>
              </a:ext>
            </a:extLst>
          </p:cNvPr>
          <p:cNvSpPr>
            <a:spLocks noGrp="1"/>
          </p:cNvSpPr>
          <p:nvPr>
            <p:ph idx="1"/>
          </p:nvPr>
        </p:nvSpPr>
        <p:spPr/>
        <p:txBody>
          <a:bodyPr/>
          <a:lstStyle/>
          <a:p>
            <a:r>
              <a:rPr lang="en" altLang="zh-TW" dirty="0"/>
              <a:t>Define the infrastructure that needs to be deployed</a:t>
            </a:r>
          </a:p>
          <a:p>
            <a:pPr lvl="3"/>
            <a:endParaRPr kumimoji="1" lang="en" altLang="zh-TW" dirty="0"/>
          </a:p>
          <a:p>
            <a:r>
              <a:rPr lang="en" altLang="zh-TW" dirty="0"/>
              <a:t>An infrastructure as code</a:t>
            </a:r>
          </a:p>
          <a:p>
            <a:pPr lvl="3"/>
            <a:endParaRPr kumimoji="1" lang="en" altLang="zh-TW" dirty="0"/>
          </a:p>
          <a:p>
            <a:r>
              <a:rPr lang="en" altLang="zh-TW" dirty="0"/>
              <a:t>Automate deployments </a:t>
            </a:r>
          </a:p>
          <a:p>
            <a:pPr lvl="3"/>
            <a:endParaRPr kumimoji="1" lang="en" altLang="zh-TW" dirty="0"/>
          </a:p>
          <a:p>
            <a:r>
              <a:rPr lang="en" altLang="zh-TW" dirty="0"/>
              <a:t>Any one  can run the code and deploy similar environments</a:t>
            </a:r>
          </a:p>
          <a:p>
            <a:pPr lvl="5"/>
            <a:endParaRPr kumimoji="1" lang="en" altLang="zh-TW" dirty="0"/>
          </a:p>
          <a:p>
            <a:r>
              <a:rPr lang="en" altLang="zh-TW" dirty="0"/>
              <a:t>A JavaScript Object Notation (JSON) file that defines the infrastructure and configuration</a:t>
            </a:r>
            <a:endParaRPr kumimoji="1" lang="zh-TW" altLang="en-US" dirty="0"/>
          </a:p>
        </p:txBody>
      </p:sp>
      <p:pic>
        <p:nvPicPr>
          <p:cNvPr id="4" name="圖片 3">
            <a:extLst>
              <a:ext uri="{FF2B5EF4-FFF2-40B4-BE49-F238E27FC236}">
                <a16:creationId xmlns:a16="http://schemas.microsoft.com/office/drawing/2014/main" id="{93834784-823F-7642-9208-7CED3099BD95}"/>
              </a:ext>
            </a:extLst>
          </p:cNvPr>
          <p:cNvPicPr>
            <a:picLocks noChangeAspect="1"/>
          </p:cNvPicPr>
          <p:nvPr/>
        </p:nvPicPr>
        <p:blipFill>
          <a:blip r:embed="rId2"/>
          <a:stretch>
            <a:fillRect/>
          </a:stretch>
        </p:blipFill>
        <p:spPr>
          <a:xfrm>
            <a:off x="9841802" y="2636231"/>
            <a:ext cx="1585537" cy="1585537"/>
          </a:xfrm>
          <a:prstGeom prst="rect">
            <a:avLst/>
          </a:prstGeom>
        </p:spPr>
      </p:pic>
    </p:spTree>
    <p:extLst>
      <p:ext uri="{BB962C8B-B14F-4D97-AF65-F5344CB8AC3E}">
        <p14:creationId xmlns:p14="http://schemas.microsoft.com/office/powerpoint/2010/main" val="2258992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 altLang="zh-TW" dirty="0"/>
              <a:t>ARM </a:t>
            </a:r>
            <a:r>
              <a:rPr lang="en-US" dirty="0"/>
              <a:t>Template</a:t>
            </a:r>
            <a:endParaRPr lang="zh-TW" altLang="en-US" dirty="0"/>
          </a:p>
        </p:txBody>
      </p:sp>
      <p:sp>
        <p:nvSpPr>
          <p:cNvPr id="5" name="內容版面配置區 4"/>
          <p:cNvSpPr>
            <a:spLocks noGrp="1"/>
          </p:cNvSpPr>
          <p:nvPr>
            <p:ph idx="1"/>
          </p:nvPr>
        </p:nvSpPr>
        <p:spPr>
          <a:xfrm>
            <a:off x="304800" y="1505527"/>
            <a:ext cx="7259717" cy="4671436"/>
          </a:xfrm>
        </p:spPr>
        <p:txBody>
          <a:bodyPr vert="horz" lIns="91440" tIns="45720" rIns="91440" bIns="45720" rtlCol="0" anchor="t">
            <a:normAutofit/>
          </a:bodyPr>
          <a:lstStyle/>
          <a:p>
            <a:r>
              <a:rPr lang="af-ZA"/>
              <a:t>Defines the infrastructure and configuration of Azure solution</a:t>
            </a:r>
            <a:endParaRPr lang="zh-TW" altLang="en-US">
              <a:ea typeface="新細明體" panose="02020500000000000000" pitchFamily="18" charset="-120"/>
              <a:cs typeface="Calibri" panose="020F0502020204030204"/>
            </a:endParaRPr>
          </a:p>
          <a:p>
            <a:r>
              <a:rPr lang="af-ZA">
                <a:ea typeface="+mn-lt"/>
                <a:cs typeface="+mn-lt"/>
              </a:rPr>
              <a:t>Consists of JSON and expressions</a:t>
            </a:r>
          </a:p>
          <a:p>
            <a:r>
              <a:rPr lang="af-ZA">
                <a:ea typeface="+mn-lt"/>
                <a:cs typeface="+mn-lt"/>
              </a:rPr>
              <a:t>You can use</a:t>
            </a:r>
            <a:r>
              <a:rPr lang="af-ZA" altLang="zh-CN">
                <a:ea typeface="+mn-lt"/>
                <a:cs typeface="+mn-lt"/>
              </a:rPr>
              <a:t> </a:t>
            </a:r>
            <a:r>
              <a:rPr lang="af-ZA">
                <a:ea typeface="+mn-lt"/>
                <a:cs typeface="+mn-lt"/>
              </a:rPr>
              <a:t>a single template to deploy the entire application</a:t>
            </a:r>
          </a:p>
          <a:p>
            <a:r>
              <a:rPr lang="af-ZA" altLang="zh-CN">
                <a:ea typeface="+mn-lt"/>
                <a:cs typeface="+mn-lt"/>
              </a:rPr>
              <a:t>You can divide an application to many </a:t>
            </a:r>
            <a:r>
              <a:rPr lang="af-ZA">
                <a:ea typeface="+mn-lt"/>
                <a:cs typeface="+mn-lt"/>
              </a:rPr>
              <a:t>purpose-specific templates</a:t>
            </a:r>
          </a:p>
          <a:p>
            <a:r>
              <a:rPr lang="af-ZA">
                <a:ea typeface="+mn-lt"/>
                <a:cs typeface="+mn-lt"/>
              </a:rPr>
              <a:t>Use the template for updates to the infrastructure</a:t>
            </a:r>
          </a:p>
          <a:p>
            <a:r>
              <a:rPr lang="af-ZA">
                <a:ea typeface="+mn-lt"/>
                <a:cs typeface="+mn-lt"/>
              </a:rPr>
              <a:t>Becomes part of the source code for your app</a:t>
            </a:r>
            <a:endParaRPr lang="af-ZA" dirty="0">
              <a:ea typeface="+mn-lt"/>
              <a:cs typeface="+mn-lt"/>
            </a:endParaRPr>
          </a:p>
        </p:txBody>
      </p:sp>
      <p:pic>
        <p:nvPicPr>
          <p:cNvPr id="2" name="圖片 2" descr="一張含有 螢幕擷取畫面, 電腦 的圖片&#10;&#10;描述是以非常高的可信度產生">
            <a:extLst>
              <a:ext uri="{FF2B5EF4-FFF2-40B4-BE49-F238E27FC236}">
                <a16:creationId xmlns:a16="http://schemas.microsoft.com/office/drawing/2014/main" id="{F590C5C0-A52B-4412-A2EA-BC26BE7B6198}"/>
              </a:ext>
            </a:extLst>
          </p:cNvPr>
          <p:cNvPicPr>
            <a:picLocks noChangeAspect="1"/>
          </p:cNvPicPr>
          <p:nvPr/>
        </p:nvPicPr>
        <p:blipFill rotWithShape="1">
          <a:blip r:embed="rId3"/>
          <a:srcRect l="19358" t="16421" r="47619" b="9594"/>
          <a:stretch/>
        </p:blipFill>
        <p:spPr>
          <a:xfrm>
            <a:off x="7577003" y="544442"/>
            <a:ext cx="4383722" cy="5512813"/>
          </a:xfrm>
          <a:prstGeom prst="rect">
            <a:avLst/>
          </a:prstGeom>
        </p:spPr>
      </p:pic>
    </p:spTree>
    <p:extLst>
      <p:ext uri="{BB962C8B-B14F-4D97-AF65-F5344CB8AC3E}">
        <p14:creationId xmlns:p14="http://schemas.microsoft.com/office/powerpoint/2010/main" val="3928887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2CA2EE-D4C2-924E-B701-0C5D9EA3DD3B}"/>
              </a:ext>
            </a:extLst>
          </p:cNvPr>
          <p:cNvSpPr>
            <a:spLocks noGrp="1"/>
          </p:cNvSpPr>
          <p:nvPr>
            <p:ph type="title"/>
          </p:nvPr>
        </p:nvSpPr>
        <p:spPr/>
        <p:txBody>
          <a:bodyPr>
            <a:normAutofit/>
          </a:bodyPr>
          <a:lstStyle/>
          <a:p>
            <a:r>
              <a:rPr lang="en" altLang="zh-TW" dirty="0"/>
              <a:t>ARM templates </a:t>
            </a:r>
            <a:r>
              <a:rPr lang="en-US" altLang="zh-TW" dirty="0">
                <a:cs typeface="Calibri"/>
              </a:rPr>
              <a:t>Advantage</a:t>
            </a:r>
            <a:endParaRPr kumimoji="1" lang="zh-TW" altLang="en-US" dirty="0"/>
          </a:p>
        </p:txBody>
      </p:sp>
      <p:sp>
        <p:nvSpPr>
          <p:cNvPr id="3" name="內容版面配置區 2">
            <a:extLst>
              <a:ext uri="{FF2B5EF4-FFF2-40B4-BE49-F238E27FC236}">
                <a16:creationId xmlns:a16="http://schemas.microsoft.com/office/drawing/2014/main" id="{63F79B93-00C2-EB4E-A389-47DBB465A8EC}"/>
              </a:ext>
            </a:extLst>
          </p:cNvPr>
          <p:cNvSpPr>
            <a:spLocks noGrp="1"/>
          </p:cNvSpPr>
          <p:nvPr>
            <p:ph idx="1"/>
          </p:nvPr>
        </p:nvSpPr>
        <p:spPr/>
        <p:txBody>
          <a:bodyPr>
            <a:normAutofit/>
          </a:bodyPr>
          <a:lstStyle/>
          <a:p>
            <a:r>
              <a:rPr lang="en" altLang="zh-TW" dirty="0"/>
              <a:t>Declarative syntax</a:t>
            </a:r>
          </a:p>
          <a:p>
            <a:pPr lvl="2"/>
            <a:endParaRPr kumimoji="1" lang="en" altLang="zh-TW" dirty="0"/>
          </a:p>
          <a:p>
            <a:r>
              <a:rPr lang="en" altLang="zh-TW" dirty="0"/>
              <a:t>Repeatable results</a:t>
            </a:r>
          </a:p>
          <a:p>
            <a:pPr lvl="3"/>
            <a:endParaRPr kumimoji="1" lang="en" altLang="zh-TW" dirty="0"/>
          </a:p>
          <a:p>
            <a:r>
              <a:rPr lang="en" altLang="zh-TW" dirty="0"/>
              <a:t>Orchestration</a:t>
            </a:r>
          </a:p>
          <a:p>
            <a:pPr lvl="3"/>
            <a:endParaRPr lang="en" altLang="zh-TW" dirty="0"/>
          </a:p>
          <a:p>
            <a:r>
              <a:rPr lang="en" altLang="zh-TW" dirty="0"/>
              <a:t>Built-in validation</a:t>
            </a:r>
          </a:p>
          <a:p>
            <a:pPr lvl="4"/>
            <a:endParaRPr kumimoji="1" lang="en" altLang="zh-TW" dirty="0"/>
          </a:p>
          <a:p>
            <a:r>
              <a:rPr lang="en" altLang="zh-TW" dirty="0"/>
              <a:t>Tracked deployments</a:t>
            </a:r>
          </a:p>
          <a:p>
            <a:pPr lvl="4"/>
            <a:endParaRPr kumimoji="1" lang="en" altLang="zh-TW" dirty="0"/>
          </a:p>
          <a:p>
            <a:r>
              <a:rPr lang="en" altLang="zh-TW" dirty="0"/>
              <a:t>CI/CD integration</a:t>
            </a:r>
            <a:endParaRPr kumimoji="1" lang="en" altLang="zh-TW" dirty="0"/>
          </a:p>
          <a:p>
            <a:endParaRPr kumimoji="1" lang="zh-TW" altLang="en-US" dirty="0"/>
          </a:p>
        </p:txBody>
      </p:sp>
      <p:pic>
        <p:nvPicPr>
          <p:cNvPr id="5" name="圖片 4">
            <a:extLst>
              <a:ext uri="{FF2B5EF4-FFF2-40B4-BE49-F238E27FC236}">
                <a16:creationId xmlns:a16="http://schemas.microsoft.com/office/drawing/2014/main" id="{099BDB4D-2571-F547-B5E0-5F265B4A332B}"/>
              </a:ext>
            </a:extLst>
          </p:cNvPr>
          <p:cNvPicPr>
            <a:picLocks noChangeAspect="1"/>
          </p:cNvPicPr>
          <p:nvPr/>
        </p:nvPicPr>
        <p:blipFill>
          <a:blip r:embed="rId2"/>
          <a:stretch>
            <a:fillRect/>
          </a:stretch>
        </p:blipFill>
        <p:spPr>
          <a:xfrm>
            <a:off x="4317302" y="2820926"/>
            <a:ext cx="1585537" cy="1585537"/>
          </a:xfrm>
          <a:prstGeom prst="rect">
            <a:avLst/>
          </a:prstGeom>
        </p:spPr>
      </p:pic>
      <p:pic>
        <p:nvPicPr>
          <p:cNvPr id="7" name="圖片 6" descr="一張含有 標誌, 時鐘 的圖片&#10;&#10;自動產生的描述">
            <a:extLst>
              <a:ext uri="{FF2B5EF4-FFF2-40B4-BE49-F238E27FC236}">
                <a16:creationId xmlns:a16="http://schemas.microsoft.com/office/drawing/2014/main" id="{CBF4063D-D44A-8244-8994-CD61D3DE834D}"/>
              </a:ext>
            </a:extLst>
          </p:cNvPr>
          <p:cNvPicPr>
            <a:picLocks noChangeAspect="1"/>
          </p:cNvPicPr>
          <p:nvPr/>
        </p:nvPicPr>
        <p:blipFill>
          <a:blip r:embed="rId3"/>
          <a:stretch>
            <a:fillRect/>
          </a:stretch>
        </p:blipFill>
        <p:spPr>
          <a:xfrm>
            <a:off x="6748412" y="2786598"/>
            <a:ext cx="1619865" cy="1619865"/>
          </a:xfrm>
          <a:prstGeom prst="rect">
            <a:avLst/>
          </a:prstGeom>
        </p:spPr>
      </p:pic>
      <p:pic>
        <p:nvPicPr>
          <p:cNvPr id="9" name="圖片 8" descr="一張含有 房間 的圖片&#10;&#10;自動產生的描述">
            <a:extLst>
              <a:ext uri="{FF2B5EF4-FFF2-40B4-BE49-F238E27FC236}">
                <a16:creationId xmlns:a16="http://schemas.microsoft.com/office/drawing/2014/main" id="{091C6B3C-ABCB-2F4E-893F-5FBE363277B2}"/>
              </a:ext>
            </a:extLst>
          </p:cNvPr>
          <p:cNvPicPr>
            <a:picLocks noChangeAspect="1"/>
          </p:cNvPicPr>
          <p:nvPr/>
        </p:nvPicPr>
        <p:blipFill>
          <a:blip r:embed="rId4"/>
          <a:stretch>
            <a:fillRect/>
          </a:stretch>
        </p:blipFill>
        <p:spPr>
          <a:xfrm>
            <a:off x="9213850" y="2961770"/>
            <a:ext cx="1598930" cy="1598930"/>
          </a:xfrm>
          <a:prstGeom prst="rect">
            <a:avLst/>
          </a:prstGeom>
        </p:spPr>
      </p:pic>
    </p:spTree>
    <p:extLst>
      <p:ext uri="{BB962C8B-B14F-4D97-AF65-F5344CB8AC3E}">
        <p14:creationId xmlns:p14="http://schemas.microsoft.com/office/powerpoint/2010/main" val="2541599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41BB27-0ABD-7045-A5DA-73D9D65C1543}"/>
              </a:ext>
            </a:extLst>
          </p:cNvPr>
          <p:cNvSpPr>
            <a:spLocks noGrp="1"/>
          </p:cNvSpPr>
          <p:nvPr>
            <p:ph type="ctrTitle"/>
          </p:nvPr>
        </p:nvSpPr>
        <p:spPr/>
        <p:txBody>
          <a:bodyPr/>
          <a:lstStyle/>
          <a:p>
            <a:r>
              <a:rPr kumimoji="1" lang="en" altLang="zh-TW" dirty="0"/>
              <a:t>What is Azure Automation</a:t>
            </a:r>
            <a:endParaRPr kumimoji="1" lang="zh-TW" altLang="en-US" dirty="0"/>
          </a:p>
        </p:txBody>
      </p:sp>
    </p:spTree>
    <p:extLst>
      <p:ext uri="{BB962C8B-B14F-4D97-AF65-F5344CB8AC3E}">
        <p14:creationId xmlns:p14="http://schemas.microsoft.com/office/powerpoint/2010/main" val="3207245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32B62E-BC6A-0240-9D5A-9E80E2B0D3E7}"/>
              </a:ext>
            </a:extLst>
          </p:cNvPr>
          <p:cNvSpPr>
            <a:spLocks noGrp="1"/>
          </p:cNvSpPr>
          <p:nvPr>
            <p:ph type="ctrTitle"/>
          </p:nvPr>
        </p:nvSpPr>
        <p:spPr/>
        <p:txBody>
          <a:bodyPr>
            <a:normAutofit fontScale="90000"/>
          </a:bodyPr>
          <a:lstStyle/>
          <a:p>
            <a:r>
              <a:rPr kumimoji="1" lang="en" altLang="zh-TW" dirty="0"/>
              <a:t>Why need to Work with Azure Automation</a:t>
            </a:r>
            <a:endParaRPr kumimoji="1" lang="zh-TW" altLang="en-US" dirty="0"/>
          </a:p>
        </p:txBody>
      </p:sp>
    </p:spTree>
    <p:extLst>
      <p:ext uri="{BB962C8B-B14F-4D97-AF65-F5344CB8AC3E}">
        <p14:creationId xmlns:p14="http://schemas.microsoft.com/office/powerpoint/2010/main" val="310370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C43D3B-3260-5748-B72C-568C9D3830A1}"/>
              </a:ext>
            </a:extLst>
          </p:cNvPr>
          <p:cNvSpPr>
            <a:spLocks noGrp="1"/>
          </p:cNvSpPr>
          <p:nvPr>
            <p:ph type="title"/>
          </p:nvPr>
        </p:nvSpPr>
        <p:spPr/>
        <p:txBody>
          <a:bodyPr/>
          <a:lstStyle/>
          <a:p>
            <a:r>
              <a:rPr kumimoji="1" lang="en" altLang="zh-TW" dirty="0"/>
              <a:t>What is Azure Automation</a:t>
            </a:r>
            <a:endParaRPr kumimoji="1" lang="zh-TW" altLang="en-US" dirty="0"/>
          </a:p>
        </p:txBody>
      </p:sp>
      <p:sp>
        <p:nvSpPr>
          <p:cNvPr id="3" name="內容版面配置區 2">
            <a:extLst>
              <a:ext uri="{FF2B5EF4-FFF2-40B4-BE49-F238E27FC236}">
                <a16:creationId xmlns:a16="http://schemas.microsoft.com/office/drawing/2014/main" id="{FE819B59-9120-D944-AA96-842B664820D5}"/>
              </a:ext>
            </a:extLst>
          </p:cNvPr>
          <p:cNvSpPr>
            <a:spLocks noGrp="1"/>
          </p:cNvSpPr>
          <p:nvPr>
            <p:ph idx="1"/>
          </p:nvPr>
        </p:nvSpPr>
        <p:spPr/>
        <p:txBody>
          <a:bodyPr/>
          <a:lstStyle/>
          <a:p>
            <a:r>
              <a:rPr lang="en" altLang="zh-TW" dirty="0">
                <a:solidFill>
                  <a:srgbClr val="636464"/>
                </a:solidFill>
              </a:rPr>
              <a:t>Automation and configuration service </a:t>
            </a:r>
            <a:r>
              <a:rPr lang="en" altLang="zh-TW" dirty="0">
                <a:solidFill>
                  <a:schemeClr val="accent2"/>
                </a:solidFill>
              </a:rPr>
              <a:t>across Azure and non-Azure</a:t>
            </a:r>
          </a:p>
          <a:p>
            <a:pPr marL="457200" lvl="1" indent="0">
              <a:buNone/>
            </a:pPr>
            <a:endParaRPr lang="en" altLang="zh-TW" dirty="0"/>
          </a:p>
          <a:p>
            <a:r>
              <a:rPr lang="en" altLang="zh-TW" dirty="0"/>
              <a:t>Without having to use a virtual or physical machine</a:t>
            </a:r>
          </a:p>
          <a:p>
            <a:endParaRPr kumimoji="1" lang="en" altLang="zh-TW" dirty="0"/>
          </a:p>
          <a:p>
            <a:r>
              <a:rPr lang="en" altLang="zh-TW" dirty="0"/>
              <a:t>Automation service consists of</a:t>
            </a:r>
          </a:p>
          <a:p>
            <a:pPr lvl="1"/>
            <a:r>
              <a:rPr lang="en" altLang="zh-TW" dirty="0"/>
              <a:t>Process automation</a:t>
            </a:r>
          </a:p>
          <a:p>
            <a:pPr lvl="1"/>
            <a:r>
              <a:rPr lang="en" altLang="zh-TW" dirty="0"/>
              <a:t>Configuration management</a:t>
            </a:r>
          </a:p>
          <a:p>
            <a:pPr lvl="1"/>
            <a:r>
              <a:rPr lang="en" altLang="zh-TW" dirty="0"/>
              <a:t>Update management</a:t>
            </a:r>
          </a:p>
        </p:txBody>
      </p:sp>
      <p:pic>
        <p:nvPicPr>
          <p:cNvPr id="5" name="圖形 4">
            <a:extLst>
              <a:ext uri="{FF2B5EF4-FFF2-40B4-BE49-F238E27FC236}">
                <a16:creationId xmlns:a16="http://schemas.microsoft.com/office/drawing/2014/main" id="{AE73E6B2-C06B-534B-977A-375E93BFE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54266" y="4564806"/>
            <a:ext cx="1575334" cy="1575334"/>
          </a:xfrm>
          <a:prstGeom prst="rect">
            <a:avLst/>
          </a:prstGeom>
        </p:spPr>
      </p:pic>
    </p:spTree>
    <p:extLst>
      <p:ext uri="{BB962C8B-B14F-4D97-AF65-F5344CB8AC3E}">
        <p14:creationId xmlns:p14="http://schemas.microsoft.com/office/powerpoint/2010/main" val="3914351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4BD6E3-68DF-334F-8761-CAA3F2BE2CE7}"/>
              </a:ext>
            </a:extLst>
          </p:cNvPr>
          <p:cNvSpPr>
            <a:spLocks noGrp="1"/>
          </p:cNvSpPr>
          <p:nvPr>
            <p:ph type="title"/>
          </p:nvPr>
        </p:nvSpPr>
        <p:spPr/>
        <p:txBody>
          <a:bodyPr/>
          <a:lstStyle/>
          <a:p>
            <a:r>
              <a:rPr kumimoji="1" lang="en-US" altLang="zh-TW" dirty="0"/>
              <a:t>Azure Automation Account</a:t>
            </a:r>
            <a:endParaRPr kumimoji="1" lang="zh-TW" altLang="en-US" dirty="0"/>
          </a:p>
        </p:txBody>
      </p:sp>
      <p:sp>
        <p:nvSpPr>
          <p:cNvPr id="3" name="內容版面配置區 2">
            <a:extLst>
              <a:ext uri="{FF2B5EF4-FFF2-40B4-BE49-F238E27FC236}">
                <a16:creationId xmlns:a16="http://schemas.microsoft.com/office/drawing/2014/main" id="{3FDCAF98-B368-CD4D-919E-6DB7C878FE8B}"/>
              </a:ext>
            </a:extLst>
          </p:cNvPr>
          <p:cNvSpPr>
            <a:spLocks noGrp="1"/>
          </p:cNvSpPr>
          <p:nvPr>
            <p:ph idx="1"/>
          </p:nvPr>
        </p:nvSpPr>
        <p:spPr>
          <a:xfrm>
            <a:off x="304800" y="1196917"/>
            <a:ext cx="11524800" cy="4671436"/>
          </a:xfrm>
        </p:spPr>
        <p:txBody>
          <a:bodyPr/>
          <a:lstStyle/>
          <a:p>
            <a:pPr marL="0" indent="0">
              <a:buNone/>
            </a:pPr>
            <a:endParaRPr lang="en" altLang="zh-TW" dirty="0"/>
          </a:p>
          <a:p>
            <a:r>
              <a:rPr lang="en" altLang="zh-TW" dirty="0"/>
              <a:t>Use Azure Automation   must create at </a:t>
            </a:r>
            <a:r>
              <a:rPr lang="en" altLang="zh-TW" dirty="0">
                <a:solidFill>
                  <a:schemeClr val="accent2"/>
                </a:solidFill>
              </a:rPr>
              <a:t>least one</a:t>
            </a:r>
            <a:r>
              <a:rPr lang="en" altLang="zh-TW" dirty="0"/>
              <a:t> Automation account</a:t>
            </a:r>
          </a:p>
          <a:p>
            <a:endParaRPr kumimoji="1" lang="en" altLang="zh-TW" dirty="0"/>
          </a:p>
          <a:p>
            <a:r>
              <a:rPr lang="en" altLang="zh-TW" dirty="0"/>
              <a:t>Isolate Automation resources </a:t>
            </a:r>
          </a:p>
          <a:p>
            <a:pPr lvl="1"/>
            <a:r>
              <a:rPr lang="en" altLang="zh-TW" dirty="0"/>
              <a:t>Runbooks </a:t>
            </a:r>
          </a:p>
          <a:p>
            <a:pPr lvl="1"/>
            <a:r>
              <a:rPr lang="en" altLang="zh-TW" dirty="0"/>
              <a:t>Assets</a:t>
            </a:r>
          </a:p>
          <a:p>
            <a:pPr lvl="1"/>
            <a:r>
              <a:rPr lang="en" altLang="zh-TW" dirty="0"/>
              <a:t>Configurations</a:t>
            </a:r>
          </a:p>
          <a:p>
            <a:pPr lvl="1"/>
            <a:endParaRPr lang="en" altLang="zh-TW" dirty="0"/>
          </a:p>
          <a:p>
            <a:r>
              <a:rPr lang="en" altLang="zh-TW" dirty="0"/>
              <a:t>Must authenticate to Azure using </a:t>
            </a:r>
            <a:r>
              <a:rPr lang="en" altLang="zh-TW" dirty="0">
                <a:solidFill>
                  <a:schemeClr val="accent2"/>
                </a:solidFill>
              </a:rPr>
              <a:t>Azure Active Directory</a:t>
            </a:r>
            <a:endParaRPr kumimoji="1" lang="en" altLang="zh-TW" dirty="0">
              <a:solidFill>
                <a:schemeClr val="accent2"/>
              </a:solidFill>
            </a:endParaRPr>
          </a:p>
          <a:p>
            <a:endParaRPr kumimoji="1" lang="en" altLang="zh-TW" dirty="0"/>
          </a:p>
          <a:p>
            <a:endParaRPr kumimoji="1" lang="zh-TW" altLang="en-US" dirty="0"/>
          </a:p>
        </p:txBody>
      </p:sp>
      <p:pic>
        <p:nvPicPr>
          <p:cNvPr id="4" name="圖片 2" descr="一張含有 螢幕擷取畫面 的圖片&#10;&#10;描述是以非常高的可信度產生">
            <a:extLst>
              <a:ext uri="{FF2B5EF4-FFF2-40B4-BE49-F238E27FC236}">
                <a16:creationId xmlns:a16="http://schemas.microsoft.com/office/drawing/2014/main" id="{38BD37F5-5AA4-5647-B53E-46368A1EB462}"/>
              </a:ext>
            </a:extLst>
          </p:cNvPr>
          <p:cNvPicPr>
            <a:picLocks noChangeAspect="1"/>
          </p:cNvPicPr>
          <p:nvPr/>
        </p:nvPicPr>
        <p:blipFill rotWithShape="1">
          <a:blip r:embed="rId2"/>
          <a:srcRect l="23356" t="30494" r="44233" b="17547"/>
          <a:stretch/>
        </p:blipFill>
        <p:spPr>
          <a:xfrm>
            <a:off x="9641803" y="4205675"/>
            <a:ext cx="2187797" cy="1962800"/>
          </a:xfrm>
          <a:prstGeom prst="rect">
            <a:avLst/>
          </a:prstGeom>
        </p:spPr>
      </p:pic>
    </p:spTree>
    <p:extLst>
      <p:ext uri="{BB962C8B-B14F-4D97-AF65-F5344CB8AC3E}">
        <p14:creationId xmlns:p14="http://schemas.microsoft.com/office/powerpoint/2010/main" val="1473081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A520A0-16AD-3940-8193-14CCA0C6BCDF}"/>
              </a:ext>
            </a:extLst>
          </p:cNvPr>
          <p:cNvSpPr>
            <a:spLocks noGrp="1"/>
          </p:cNvSpPr>
          <p:nvPr>
            <p:ph type="title"/>
          </p:nvPr>
        </p:nvSpPr>
        <p:spPr/>
        <p:txBody>
          <a:bodyPr/>
          <a:lstStyle/>
          <a:p>
            <a:r>
              <a:rPr kumimoji="1" lang="en-US" altLang="zh-TW" dirty="0"/>
              <a:t>Common scenarios</a:t>
            </a:r>
            <a:endParaRPr kumimoji="1" lang="zh-TW" altLang="en-US"/>
          </a:p>
        </p:txBody>
      </p:sp>
      <p:pic>
        <p:nvPicPr>
          <p:cNvPr id="5" name="內容版面配置區 4" descr="一張含有 光, 盤 的圖片&#10;&#10;自動產生的描述">
            <a:extLst>
              <a:ext uri="{FF2B5EF4-FFF2-40B4-BE49-F238E27FC236}">
                <a16:creationId xmlns:a16="http://schemas.microsoft.com/office/drawing/2014/main" id="{11D3568E-38A7-BF4B-B708-3DC5ABBC43DB}"/>
              </a:ext>
            </a:extLst>
          </p:cNvPr>
          <p:cNvPicPr>
            <a:picLocks noGrp="1" noChangeAspect="1"/>
          </p:cNvPicPr>
          <p:nvPr>
            <p:ph idx="1"/>
          </p:nvPr>
        </p:nvPicPr>
        <p:blipFill>
          <a:blip r:embed="rId2"/>
          <a:stretch>
            <a:fillRect/>
          </a:stretch>
        </p:blipFill>
        <p:spPr>
          <a:xfrm>
            <a:off x="5857399" y="1929289"/>
            <a:ext cx="1080611" cy="1080611"/>
          </a:xfrm>
        </p:spPr>
      </p:pic>
      <p:pic>
        <p:nvPicPr>
          <p:cNvPr id="7" name="圖片 6">
            <a:extLst>
              <a:ext uri="{FF2B5EF4-FFF2-40B4-BE49-F238E27FC236}">
                <a16:creationId xmlns:a16="http://schemas.microsoft.com/office/drawing/2014/main" id="{EB2872CE-98C1-694C-BCDF-1DAAA9F04B68}"/>
              </a:ext>
            </a:extLst>
          </p:cNvPr>
          <p:cNvPicPr>
            <a:picLocks noChangeAspect="1"/>
          </p:cNvPicPr>
          <p:nvPr/>
        </p:nvPicPr>
        <p:blipFill>
          <a:blip r:embed="rId3"/>
          <a:stretch>
            <a:fillRect/>
          </a:stretch>
        </p:blipFill>
        <p:spPr>
          <a:xfrm>
            <a:off x="8130540" y="1931670"/>
            <a:ext cx="1078230" cy="1078230"/>
          </a:xfrm>
          <a:prstGeom prst="rect">
            <a:avLst/>
          </a:prstGeom>
        </p:spPr>
      </p:pic>
      <p:pic>
        <p:nvPicPr>
          <p:cNvPr id="9" name="圖片 8" descr="一張含有 時鐘, 畫畫 的圖片&#10;&#10;自動產生的描述">
            <a:extLst>
              <a:ext uri="{FF2B5EF4-FFF2-40B4-BE49-F238E27FC236}">
                <a16:creationId xmlns:a16="http://schemas.microsoft.com/office/drawing/2014/main" id="{74E1B0F2-7139-3745-A909-815D1E5EB2D9}"/>
              </a:ext>
            </a:extLst>
          </p:cNvPr>
          <p:cNvPicPr>
            <a:picLocks noChangeAspect="1"/>
          </p:cNvPicPr>
          <p:nvPr/>
        </p:nvPicPr>
        <p:blipFill>
          <a:blip r:embed="rId4"/>
          <a:stretch>
            <a:fillRect/>
          </a:stretch>
        </p:blipFill>
        <p:spPr>
          <a:xfrm>
            <a:off x="10401300" y="1931670"/>
            <a:ext cx="1215390" cy="1215390"/>
          </a:xfrm>
          <a:prstGeom prst="rect">
            <a:avLst/>
          </a:prstGeom>
        </p:spPr>
      </p:pic>
      <p:pic>
        <p:nvPicPr>
          <p:cNvPr id="12" name="圖片 11">
            <a:extLst>
              <a:ext uri="{FF2B5EF4-FFF2-40B4-BE49-F238E27FC236}">
                <a16:creationId xmlns:a16="http://schemas.microsoft.com/office/drawing/2014/main" id="{BBE4C833-B610-2041-85E4-DC86EE0B62A2}"/>
              </a:ext>
            </a:extLst>
          </p:cNvPr>
          <p:cNvPicPr>
            <a:picLocks noChangeAspect="1"/>
          </p:cNvPicPr>
          <p:nvPr/>
        </p:nvPicPr>
        <p:blipFill>
          <a:blip r:embed="rId5"/>
          <a:stretch>
            <a:fillRect/>
          </a:stretch>
        </p:blipFill>
        <p:spPr>
          <a:xfrm>
            <a:off x="575310" y="1447652"/>
            <a:ext cx="3733800" cy="3733800"/>
          </a:xfrm>
          <a:prstGeom prst="rect">
            <a:avLst/>
          </a:prstGeom>
        </p:spPr>
      </p:pic>
      <p:pic>
        <p:nvPicPr>
          <p:cNvPr id="11" name="圖片 10" descr="一張含有 點燃, 鍵盤 的圖片&#10;&#10;自動產生的描述">
            <a:extLst>
              <a:ext uri="{FF2B5EF4-FFF2-40B4-BE49-F238E27FC236}">
                <a16:creationId xmlns:a16="http://schemas.microsoft.com/office/drawing/2014/main" id="{8A28ED08-1C54-D840-A37E-90C5CD512063}"/>
              </a:ext>
            </a:extLst>
          </p:cNvPr>
          <p:cNvPicPr>
            <a:picLocks noChangeAspect="1"/>
          </p:cNvPicPr>
          <p:nvPr/>
        </p:nvPicPr>
        <p:blipFill>
          <a:blip r:embed="rId6"/>
          <a:stretch>
            <a:fillRect/>
          </a:stretch>
        </p:blipFill>
        <p:spPr>
          <a:xfrm>
            <a:off x="2373777" y="3905398"/>
            <a:ext cx="1504950" cy="1504950"/>
          </a:xfrm>
          <a:prstGeom prst="rect">
            <a:avLst/>
          </a:prstGeom>
        </p:spPr>
      </p:pic>
      <p:pic>
        <p:nvPicPr>
          <p:cNvPr id="18" name="圖片 17" descr="一張含有 標誌 的圖片&#10;&#10;自動產生的描述">
            <a:extLst>
              <a:ext uri="{FF2B5EF4-FFF2-40B4-BE49-F238E27FC236}">
                <a16:creationId xmlns:a16="http://schemas.microsoft.com/office/drawing/2014/main" id="{8E277564-C40E-C342-9873-2AEE7924D529}"/>
              </a:ext>
            </a:extLst>
          </p:cNvPr>
          <p:cNvPicPr>
            <a:picLocks noChangeAspect="1"/>
          </p:cNvPicPr>
          <p:nvPr/>
        </p:nvPicPr>
        <p:blipFill>
          <a:blip r:embed="rId7"/>
          <a:stretch>
            <a:fillRect/>
          </a:stretch>
        </p:blipFill>
        <p:spPr>
          <a:xfrm>
            <a:off x="8130540" y="4329737"/>
            <a:ext cx="1080612" cy="1080612"/>
          </a:xfrm>
          <a:prstGeom prst="rect">
            <a:avLst/>
          </a:prstGeom>
        </p:spPr>
      </p:pic>
      <p:sp>
        <p:nvSpPr>
          <p:cNvPr id="19" name="文字方塊 18">
            <a:extLst>
              <a:ext uri="{FF2B5EF4-FFF2-40B4-BE49-F238E27FC236}">
                <a16:creationId xmlns:a16="http://schemas.microsoft.com/office/drawing/2014/main" id="{7A65A946-1A0B-D142-9061-E25D0C0A8A58}"/>
              </a:ext>
            </a:extLst>
          </p:cNvPr>
          <p:cNvSpPr txBox="1"/>
          <p:nvPr/>
        </p:nvSpPr>
        <p:spPr>
          <a:xfrm>
            <a:off x="5840237" y="3147060"/>
            <a:ext cx="1514967" cy="923330"/>
          </a:xfrm>
          <a:prstGeom prst="rect">
            <a:avLst/>
          </a:prstGeom>
          <a:noFill/>
        </p:spPr>
        <p:txBody>
          <a:bodyPr wrap="square" rtlCol="0">
            <a:spAutoFit/>
          </a:bodyPr>
          <a:lstStyle/>
          <a:p>
            <a:pPr algn="ctr"/>
            <a:r>
              <a:rPr kumimoji="1" lang="en" altLang="zh-TW" dirty="0">
                <a:solidFill>
                  <a:schemeClr val="bg2">
                    <a:lumMod val="10000"/>
                  </a:schemeClr>
                </a:solidFill>
              </a:rPr>
              <a:t>Process </a:t>
            </a:r>
          </a:p>
          <a:p>
            <a:pPr algn="ctr"/>
            <a:r>
              <a:rPr kumimoji="1" lang="en" altLang="zh-TW" dirty="0">
                <a:solidFill>
                  <a:schemeClr val="bg2">
                    <a:lumMod val="10000"/>
                  </a:schemeClr>
                </a:solidFill>
              </a:rPr>
              <a:t>Automation</a:t>
            </a:r>
          </a:p>
          <a:p>
            <a:endParaRPr kumimoji="1" lang="zh-TW" altLang="en-US" dirty="0"/>
          </a:p>
        </p:txBody>
      </p:sp>
      <p:sp>
        <p:nvSpPr>
          <p:cNvPr id="20" name="文字方塊 19">
            <a:extLst>
              <a:ext uri="{FF2B5EF4-FFF2-40B4-BE49-F238E27FC236}">
                <a16:creationId xmlns:a16="http://schemas.microsoft.com/office/drawing/2014/main" id="{79D77395-F71C-3043-943F-F5C2D80B7F22}"/>
              </a:ext>
            </a:extLst>
          </p:cNvPr>
          <p:cNvSpPr txBox="1"/>
          <p:nvPr/>
        </p:nvSpPr>
        <p:spPr>
          <a:xfrm>
            <a:off x="8001540" y="3105834"/>
            <a:ext cx="1514967" cy="646331"/>
          </a:xfrm>
          <a:prstGeom prst="rect">
            <a:avLst/>
          </a:prstGeom>
          <a:noFill/>
        </p:spPr>
        <p:txBody>
          <a:bodyPr wrap="none" rtlCol="0">
            <a:spAutoFit/>
          </a:bodyPr>
          <a:lstStyle/>
          <a:p>
            <a:pPr algn="ctr"/>
            <a:r>
              <a:rPr kumimoji="1" lang="en-US" altLang="zh-TW" dirty="0"/>
              <a:t>Configuration </a:t>
            </a:r>
          </a:p>
          <a:p>
            <a:pPr algn="ctr"/>
            <a:r>
              <a:rPr kumimoji="1" lang="en-US" altLang="zh-TW" dirty="0"/>
              <a:t>Management</a:t>
            </a:r>
            <a:endParaRPr kumimoji="1" lang="zh-TW" altLang="en-US" dirty="0"/>
          </a:p>
        </p:txBody>
      </p:sp>
      <p:sp>
        <p:nvSpPr>
          <p:cNvPr id="21" name="文字方塊 20">
            <a:extLst>
              <a:ext uri="{FF2B5EF4-FFF2-40B4-BE49-F238E27FC236}">
                <a16:creationId xmlns:a16="http://schemas.microsoft.com/office/drawing/2014/main" id="{7BF0A796-AD6E-AC4B-B68A-A49768B03A9E}"/>
              </a:ext>
            </a:extLst>
          </p:cNvPr>
          <p:cNvSpPr txBox="1"/>
          <p:nvPr/>
        </p:nvSpPr>
        <p:spPr>
          <a:xfrm>
            <a:off x="10287098" y="3009900"/>
            <a:ext cx="1443793" cy="923330"/>
          </a:xfrm>
          <a:prstGeom prst="rect">
            <a:avLst/>
          </a:prstGeom>
          <a:noFill/>
        </p:spPr>
        <p:txBody>
          <a:bodyPr wrap="none" rtlCol="0">
            <a:spAutoFit/>
          </a:bodyPr>
          <a:lstStyle/>
          <a:p>
            <a:pPr algn="ctr"/>
            <a:r>
              <a:rPr kumimoji="1" lang="en" altLang="zh-TW" dirty="0"/>
              <a:t>Update </a:t>
            </a:r>
          </a:p>
          <a:p>
            <a:pPr algn="ctr"/>
            <a:r>
              <a:rPr kumimoji="1" lang="en" altLang="zh-TW" dirty="0"/>
              <a:t>Management</a:t>
            </a:r>
          </a:p>
          <a:p>
            <a:endParaRPr kumimoji="1" lang="zh-TW" altLang="en-US" dirty="0"/>
          </a:p>
        </p:txBody>
      </p:sp>
      <p:sp>
        <p:nvSpPr>
          <p:cNvPr id="22" name="矩形 21">
            <a:extLst>
              <a:ext uri="{FF2B5EF4-FFF2-40B4-BE49-F238E27FC236}">
                <a16:creationId xmlns:a16="http://schemas.microsoft.com/office/drawing/2014/main" id="{0B718EE1-B0B2-0A48-B419-4858BA4AC142}"/>
              </a:ext>
            </a:extLst>
          </p:cNvPr>
          <p:cNvSpPr/>
          <p:nvPr/>
        </p:nvSpPr>
        <p:spPr>
          <a:xfrm>
            <a:off x="5886484" y="5410348"/>
            <a:ext cx="1239122" cy="646331"/>
          </a:xfrm>
          <a:prstGeom prst="rect">
            <a:avLst/>
          </a:prstGeom>
        </p:spPr>
        <p:txBody>
          <a:bodyPr wrap="none">
            <a:spAutoFit/>
          </a:bodyPr>
          <a:lstStyle/>
          <a:p>
            <a:pPr algn="ctr"/>
            <a:r>
              <a:rPr lang="en" altLang="zh-TW" dirty="0"/>
              <a:t>Shared </a:t>
            </a:r>
          </a:p>
          <a:p>
            <a:pPr algn="ctr"/>
            <a:r>
              <a:rPr lang="en" altLang="zh-TW" dirty="0"/>
              <a:t>capabilities</a:t>
            </a:r>
          </a:p>
        </p:txBody>
      </p:sp>
      <p:sp>
        <p:nvSpPr>
          <p:cNvPr id="23" name="矩形 22">
            <a:extLst>
              <a:ext uri="{FF2B5EF4-FFF2-40B4-BE49-F238E27FC236}">
                <a16:creationId xmlns:a16="http://schemas.microsoft.com/office/drawing/2014/main" id="{1E4F7CE2-318E-3043-89EE-C0D35751CBA2}"/>
              </a:ext>
            </a:extLst>
          </p:cNvPr>
          <p:cNvSpPr/>
          <p:nvPr/>
        </p:nvSpPr>
        <p:spPr>
          <a:xfrm>
            <a:off x="7920363" y="5410348"/>
            <a:ext cx="1677319" cy="369332"/>
          </a:xfrm>
          <a:prstGeom prst="rect">
            <a:avLst/>
          </a:prstGeom>
        </p:spPr>
        <p:txBody>
          <a:bodyPr wrap="none">
            <a:spAutoFit/>
          </a:bodyPr>
          <a:lstStyle/>
          <a:p>
            <a:r>
              <a:rPr lang="en" altLang="zh-TW" dirty="0"/>
              <a:t>Heterogeneous </a:t>
            </a:r>
          </a:p>
        </p:txBody>
      </p:sp>
      <p:pic>
        <p:nvPicPr>
          <p:cNvPr id="4" name="圖片 3" descr="一張含有 時鐘 的圖片&#10;&#10;自動產生的描述">
            <a:extLst>
              <a:ext uri="{FF2B5EF4-FFF2-40B4-BE49-F238E27FC236}">
                <a16:creationId xmlns:a16="http://schemas.microsoft.com/office/drawing/2014/main" id="{37879C9E-0C08-7F48-80DF-68344F7DFF34}"/>
              </a:ext>
            </a:extLst>
          </p:cNvPr>
          <p:cNvPicPr>
            <a:picLocks noChangeAspect="1"/>
          </p:cNvPicPr>
          <p:nvPr/>
        </p:nvPicPr>
        <p:blipFill>
          <a:blip r:embed="rId8"/>
          <a:stretch>
            <a:fillRect/>
          </a:stretch>
        </p:blipFill>
        <p:spPr>
          <a:xfrm>
            <a:off x="5886484" y="4329737"/>
            <a:ext cx="1080611" cy="1080611"/>
          </a:xfrm>
          <a:prstGeom prst="rect">
            <a:avLst/>
          </a:prstGeom>
        </p:spPr>
      </p:pic>
      <p:pic>
        <p:nvPicPr>
          <p:cNvPr id="8" name="圖片 7" descr="一張含有 輪子 的圖片&#10;&#10;自動產生的描述">
            <a:extLst>
              <a:ext uri="{FF2B5EF4-FFF2-40B4-BE49-F238E27FC236}">
                <a16:creationId xmlns:a16="http://schemas.microsoft.com/office/drawing/2014/main" id="{E68E895B-1F06-4B4A-8AAB-50C1AD8549EE}"/>
              </a:ext>
            </a:extLst>
          </p:cNvPr>
          <p:cNvPicPr>
            <a:picLocks noChangeAspect="1"/>
          </p:cNvPicPr>
          <p:nvPr/>
        </p:nvPicPr>
        <p:blipFill>
          <a:blip r:embed="rId9"/>
          <a:stretch>
            <a:fillRect/>
          </a:stretch>
        </p:blipFill>
        <p:spPr>
          <a:xfrm>
            <a:off x="640064" y="3790949"/>
            <a:ext cx="1504951" cy="1504951"/>
          </a:xfrm>
          <a:prstGeom prst="rect">
            <a:avLst/>
          </a:prstGeom>
        </p:spPr>
      </p:pic>
    </p:spTree>
    <p:extLst>
      <p:ext uri="{BB962C8B-B14F-4D97-AF65-F5344CB8AC3E}">
        <p14:creationId xmlns:p14="http://schemas.microsoft.com/office/powerpoint/2010/main" val="3863867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6516CF-015F-994E-8F8F-7BC97EC28697}"/>
              </a:ext>
            </a:extLst>
          </p:cNvPr>
          <p:cNvSpPr>
            <a:spLocks noGrp="1"/>
          </p:cNvSpPr>
          <p:nvPr>
            <p:ph type="ctrTitle"/>
          </p:nvPr>
        </p:nvSpPr>
        <p:spPr/>
        <p:txBody>
          <a:bodyPr/>
          <a:lstStyle/>
          <a:p>
            <a:endParaRPr kumimoji="1" lang="zh-TW" altLang="en-US" dirty="0"/>
          </a:p>
        </p:txBody>
      </p:sp>
      <p:sp>
        <p:nvSpPr>
          <p:cNvPr id="3" name="副標題 2">
            <a:extLst>
              <a:ext uri="{FF2B5EF4-FFF2-40B4-BE49-F238E27FC236}">
                <a16:creationId xmlns:a16="http://schemas.microsoft.com/office/drawing/2014/main" id="{85A1F293-40D4-6F47-998E-EB9F294072B3}"/>
              </a:ext>
            </a:extLst>
          </p:cNvPr>
          <p:cNvSpPr>
            <a:spLocks noGrp="1"/>
          </p:cNvSpPr>
          <p:nvPr>
            <p:ph type="subTitle" idx="1"/>
          </p:nvPr>
        </p:nvSpPr>
        <p:spPr/>
        <p:txBody>
          <a:bodyPr>
            <a:normAutofit/>
          </a:bodyPr>
          <a:lstStyle/>
          <a:p>
            <a:r>
              <a:rPr kumimoji="1" lang="en" altLang="zh-TW" sz="4200" b="1" dirty="0"/>
              <a:t>Process  Automation</a:t>
            </a:r>
          </a:p>
          <a:p>
            <a:endParaRPr kumimoji="1" lang="zh-TW" altLang="en-US" dirty="0"/>
          </a:p>
        </p:txBody>
      </p:sp>
    </p:spTree>
    <p:extLst>
      <p:ext uri="{BB962C8B-B14F-4D97-AF65-F5344CB8AC3E}">
        <p14:creationId xmlns:p14="http://schemas.microsoft.com/office/powerpoint/2010/main" val="3214867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D918602-4118-4F4A-A43F-90C2031E6AF7}"/>
              </a:ext>
            </a:extLst>
          </p:cNvPr>
          <p:cNvPicPr>
            <a:picLocks noChangeAspect="1"/>
          </p:cNvPicPr>
          <p:nvPr/>
        </p:nvPicPr>
        <p:blipFill>
          <a:blip r:embed="rId2"/>
          <a:stretch>
            <a:fillRect/>
          </a:stretch>
        </p:blipFill>
        <p:spPr>
          <a:xfrm>
            <a:off x="4792219" y="1043843"/>
            <a:ext cx="2780414" cy="1674021"/>
          </a:xfrm>
          <a:prstGeom prst="rect">
            <a:avLst/>
          </a:prstGeom>
        </p:spPr>
      </p:pic>
      <p:pic>
        <p:nvPicPr>
          <p:cNvPr id="6" name="圖片 5">
            <a:extLst>
              <a:ext uri="{FF2B5EF4-FFF2-40B4-BE49-F238E27FC236}">
                <a16:creationId xmlns:a16="http://schemas.microsoft.com/office/drawing/2014/main" id="{8D918A83-E2DE-264E-9FAF-4BB556689E0E}"/>
              </a:ext>
            </a:extLst>
          </p:cNvPr>
          <p:cNvPicPr>
            <a:picLocks noChangeAspect="1"/>
          </p:cNvPicPr>
          <p:nvPr/>
        </p:nvPicPr>
        <p:blipFill>
          <a:blip r:embed="rId3"/>
          <a:stretch>
            <a:fillRect/>
          </a:stretch>
        </p:blipFill>
        <p:spPr>
          <a:xfrm>
            <a:off x="2991960" y="3156236"/>
            <a:ext cx="1136036" cy="1136036"/>
          </a:xfrm>
          <a:prstGeom prst="rect">
            <a:avLst/>
          </a:prstGeom>
        </p:spPr>
      </p:pic>
      <p:pic>
        <p:nvPicPr>
          <p:cNvPr id="7" name="圖片 6">
            <a:extLst>
              <a:ext uri="{FF2B5EF4-FFF2-40B4-BE49-F238E27FC236}">
                <a16:creationId xmlns:a16="http://schemas.microsoft.com/office/drawing/2014/main" id="{602E0B22-6838-5542-A619-0A85760F73F5}"/>
              </a:ext>
            </a:extLst>
          </p:cNvPr>
          <p:cNvPicPr>
            <a:picLocks noChangeAspect="1"/>
          </p:cNvPicPr>
          <p:nvPr/>
        </p:nvPicPr>
        <p:blipFill>
          <a:blip r:embed="rId3"/>
          <a:stretch>
            <a:fillRect/>
          </a:stretch>
        </p:blipFill>
        <p:spPr>
          <a:xfrm>
            <a:off x="5769029" y="3171780"/>
            <a:ext cx="1136036" cy="1136036"/>
          </a:xfrm>
          <a:prstGeom prst="rect">
            <a:avLst/>
          </a:prstGeom>
        </p:spPr>
      </p:pic>
      <p:pic>
        <p:nvPicPr>
          <p:cNvPr id="8" name="圖片 7">
            <a:extLst>
              <a:ext uri="{FF2B5EF4-FFF2-40B4-BE49-F238E27FC236}">
                <a16:creationId xmlns:a16="http://schemas.microsoft.com/office/drawing/2014/main" id="{2AF277CB-3393-0E45-AAA2-96EE648CF066}"/>
              </a:ext>
            </a:extLst>
          </p:cNvPr>
          <p:cNvPicPr>
            <a:picLocks noChangeAspect="1"/>
          </p:cNvPicPr>
          <p:nvPr/>
        </p:nvPicPr>
        <p:blipFill>
          <a:blip r:embed="rId3"/>
          <a:stretch>
            <a:fillRect/>
          </a:stretch>
        </p:blipFill>
        <p:spPr>
          <a:xfrm>
            <a:off x="8512650" y="3156236"/>
            <a:ext cx="1136036" cy="1136036"/>
          </a:xfrm>
          <a:prstGeom prst="rect">
            <a:avLst/>
          </a:prstGeom>
        </p:spPr>
      </p:pic>
      <p:cxnSp>
        <p:nvCxnSpPr>
          <p:cNvPr id="10" name="直線箭頭接點 9">
            <a:extLst>
              <a:ext uri="{FF2B5EF4-FFF2-40B4-BE49-F238E27FC236}">
                <a16:creationId xmlns:a16="http://schemas.microsoft.com/office/drawing/2014/main" id="{F70A75E5-E16B-B342-BB12-744015169E9F}"/>
              </a:ext>
            </a:extLst>
          </p:cNvPr>
          <p:cNvCxnSpPr>
            <a:cxnSpLocks/>
          </p:cNvCxnSpPr>
          <p:nvPr/>
        </p:nvCxnSpPr>
        <p:spPr>
          <a:xfrm>
            <a:off x="6320323" y="2713980"/>
            <a:ext cx="0" cy="442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線接點 12">
            <a:extLst>
              <a:ext uri="{FF2B5EF4-FFF2-40B4-BE49-F238E27FC236}">
                <a16:creationId xmlns:a16="http://schemas.microsoft.com/office/drawing/2014/main" id="{29F76E2D-927A-C646-A14A-1E6E1DEFB29D}"/>
              </a:ext>
            </a:extLst>
          </p:cNvPr>
          <p:cNvCxnSpPr/>
          <p:nvPr/>
        </p:nvCxnSpPr>
        <p:spPr>
          <a:xfrm>
            <a:off x="3559978" y="2713980"/>
            <a:ext cx="55206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直線箭頭接點 13">
            <a:extLst>
              <a:ext uri="{FF2B5EF4-FFF2-40B4-BE49-F238E27FC236}">
                <a16:creationId xmlns:a16="http://schemas.microsoft.com/office/drawing/2014/main" id="{56F864D4-F6E9-DF44-AC3F-2721E6C907C4}"/>
              </a:ext>
            </a:extLst>
          </p:cNvPr>
          <p:cNvCxnSpPr>
            <a:cxnSpLocks/>
          </p:cNvCxnSpPr>
          <p:nvPr/>
        </p:nvCxnSpPr>
        <p:spPr>
          <a:xfrm>
            <a:off x="3559978" y="2713980"/>
            <a:ext cx="0" cy="442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線箭頭接點 15">
            <a:extLst>
              <a:ext uri="{FF2B5EF4-FFF2-40B4-BE49-F238E27FC236}">
                <a16:creationId xmlns:a16="http://schemas.microsoft.com/office/drawing/2014/main" id="{19CCCDA7-E32E-7246-8662-6B80D37F2BE4}"/>
              </a:ext>
            </a:extLst>
          </p:cNvPr>
          <p:cNvCxnSpPr>
            <a:cxnSpLocks/>
          </p:cNvCxnSpPr>
          <p:nvPr/>
        </p:nvCxnSpPr>
        <p:spPr>
          <a:xfrm>
            <a:off x="9080668" y="2713980"/>
            <a:ext cx="0" cy="4422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標題 1">
            <a:extLst>
              <a:ext uri="{FF2B5EF4-FFF2-40B4-BE49-F238E27FC236}">
                <a16:creationId xmlns:a16="http://schemas.microsoft.com/office/drawing/2014/main" id="{467537F0-A22C-0B4D-8EAC-897EB35AAAE9}"/>
              </a:ext>
            </a:extLst>
          </p:cNvPr>
          <p:cNvSpPr>
            <a:spLocks noGrp="1"/>
          </p:cNvSpPr>
          <p:nvPr>
            <p:ph type="title"/>
          </p:nvPr>
        </p:nvSpPr>
        <p:spPr>
          <a:xfrm>
            <a:off x="309600" y="108999"/>
            <a:ext cx="11520000" cy="938727"/>
          </a:xfrm>
        </p:spPr>
        <p:txBody>
          <a:bodyPr>
            <a:normAutofit/>
          </a:bodyPr>
          <a:lstStyle/>
          <a:p>
            <a:r>
              <a:rPr lang="en" altLang="zh-TW" dirty="0"/>
              <a:t>Process automation</a:t>
            </a:r>
            <a:endParaRPr kumimoji="1" lang="zh-TW" altLang="en-US" dirty="0"/>
          </a:p>
        </p:txBody>
      </p:sp>
      <p:cxnSp>
        <p:nvCxnSpPr>
          <p:cNvPr id="23" name="直線箭頭接點 22">
            <a:extLst>
              <a:ext uri="{FF2B5EF4-FFF2-40B4-BE49-F238E27FC236}">
                <a16:creationId xmlns:a16="http://schemas.microsoft.com/office/drawing/2014/main" id="{18191CF8-FD11-6C47-B10A-9A6C0256ECD7}"/>
              </a:ext>
            </a:extLst>
          </p:cNvPr>
          <p:cNvCxnSpPr>
            <a:cxnSpLocks/>
          </p:cNvCxnSpPr>
          <p:nvPr/>
        </p:nvCxnSpPr>
        <p:spPr>
          <a:xfrm>
            <a:off x="6320323" y="4659292"/>
            <a:ext cx="0" cy="5007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5" name="文字方塊 24">
            <a:extLst>
              <a:ext uri="{FF2B5EF4-FFF2-40B4-BE49-F238E27FC236}">
                <a16:creationId xmlns:a16="http://schemas.microsoft.com/office/drawing/2014/main" id="{A35AB02D-0310-D046-AC00-9B13252B57D3}"/>
              </a:ext>
            </a:extLst>
          </p:cNvPr>
          <p:cNvSpPr txBox="1"/>
          <p:nvPr/>
        </p:nvSpPr>
        <p:spPr>
          <a:xfrm>
            <a:off x="2955485" y="4364874"/>
            <a:ext cx="1208985" cy="369332"/>
          </a:xfrm>
          <a:prstGeom prst="rect">
            <a:avLst/>
          </a:prstGeom>
          <a:noFill/>
        </p:spPr>
        <p:txBody>
          <a:bodyPr wrap="none" rtlCol="0">
            <a:spAutoFit/>
          </a:bodyPr>
          <a:lstStyle/>
          <a:p>
            <a:r>
              <a:rPr kumimoji="1" lang="en-US" altLang="zh-TW" dirty="0"/>
              <a:t>Runbook A</a:t>
            </a:r>
            <a:endParaRPr kumimoji="1" lang="zh-TW" altLang="en-US"/>
          </a:p>
        </p:txBody>
      </p:sp>
      <p:sp>
        <p:nvSpPr>
          <p:cNvPr id="26" name="矩形 25">
            <a:extLst>
              <a:ext uri="{FF2B5EF4-FFF2-40B4-BE49-F238E27FC236}">
                <a16:creationId xmlns:a16="http://schemas.microsoft.com/office/drawing/2014/main" id="{6FA90A08-7F7E-DA46-BED7-78A2FE2819FF}"/>
              </a:ext>
            </a:extLst>
          </p:cNvPr>
          <p:cNvSpPr/>
          <p:nvPr/>
        </p:nvSpPr>
        <p:spPr>
          <a:xfrm>
            <a:off x="5732554" y="4305504"/>
            <a:ext cx="1200970" cy="369332"/>
          </a:xfrm>
          <a:prstGeom prst="rect">
            <a:avLst/>
          </a:prstGeom>
        </p:spPr>
        <p:txBody>
          <a:bodyPr wrap="none">
            <a:spAutoFit/>
          </a:bodyPr>
          <a:lstStyle/>
          <a:p>
            <a:r>
              <a:rPr kumimoji="1" lang="en-US" altLang="zh-TW" dirty="0"/>
              <a:t>Runbook B</a:t>
            </a:r>
            <a:endParaRPr kumimoji="1" lang="zh-TW" altLang="en-US"/>
          </a:p>
        </p:txBody>
      </p:sp>
      <p:sp>
        <p:nvSpPr>
          <p:cNvPr id="27" name="矩形 26">
            <a:extLst>
              <a:ext uri="{FF2B5EF4-FFF2-40B4-BE49-F238E27FC236}">
                <a16:creationId xmlns:a16="http://schemas.microsoft.com/office/drawing/2014/main" id="{8DC144F9-70F7-1648-9EEA-7E2313D053DB}"/>
              </a:ext>
            </a:extLst>
          </p:cNvPr>
          <p:cNvSpPr/>
          <p:nvPr/>
        </p:nvSpPr>
        <p:spPr>
          <a:xfrm>
            <a:off x="8468160" y="4289960"/>
            <a:ext cx="1199367" cy="369332"/>
          </a:xfrm>
          <a:prstGeom prst="rect">
            <a:avLst/>
          </a:prstGeom>
        </p:spPr>
        <p:txBody>
          <a:bodyPr wrap="none">
            <a:spAutoFit/>
          </a:bodyPr>
          <a:lstStyle/>
          <a:p>
            <a:r>
              <a:rPr kumimoji="1" lang="en-US" altLang="zh-TW" dirty="0"/>
              <a:t>Runbook C</a:t>
            </a:r>
            <a:endParaRPr kumimoji="1" lang="zh-TW" altLang="en-US"/>
          </a:p>
        </p:txBody>
      </p:sp>
      <p:pic>
        <p:nvPicPr>
          <p:cNvPr id="21" name="圖形 20">
            <a:extLst>
              <a:ext uri="{FF2B5EF4-FFF2-40B4-BE49-F238E27FC236}">
                <a16:creationId xmlns:a16="http://schemas.microsoft.com/office/drawing/2014/main" id="{7579038B-743E-4649-995B-2EDC51D00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2668" y="5194620"/>
            <a:ext cx="899058" cy="899058"/>
          </a:xfrm>
          <a:prstGeom prst="rect">
            <a:avLst/>
          </a:prstGeom>
        </p:spPr>
      </p:pic>
      <p:sp>
        <p:nvSpPr>
          <p:cNvPr id="28" name="文字方塊 27">
            <a:extLst>
              <a:ext uri="{FF2B5EF4-FFF2-40B4-BE49-F238E27FC236}">
                <a16:creationId xmlns:a16="http://schemas.microsoft.com/office/drawing/2014/main" id="{5A631CFF-E398-004F-A07A-D73730EE2A9D}"/>
              </a:ext>
            </a:extLst>
          </p:cNvPr>
          <p:cNvSpPr txBox="1"/>
          <p:nvPr/>
        </p:nvSpPr>
        <p:spPr>
          <a:xfrm>
            <a:off x="6116453" y="6144857"/>
            <a:ext cx="513282" cy="369332"/>
          </a:xfrm>
          <a:prstGeom prst="rect">
            <a:avLst/>
          </a:prstGeom>
          <a:noFill/>
        </p:spPr>
        <p:txBody>
          <a:bodyPr wrap="none" rtlCol="0">
            <a:spAutoFit/>
          </a:bodyPr>
          <a:lstStyle/>
          <a:p>
            <a:r>
              <a:rPr kumimoji="1" lang="en-US" altLang="zh-TW" dirty="0"/>
              <a:t>VM</a:t>
            </a:r>
            <a:endParaRPr kumimoji="1" lang="zh-TW" altLang="en-US"/>
          </a:p>
        </p:txBody>
      </p:sp>
      <p:sp>
        <p:nvSpPr>
          <p:cNvPr id="30" name="文字方塊 29">
            <a:extLst>
              <a:ext uri="{FF2B5EF4-FFF2-40B4-BE49-F238E27FC236}">
                <a16:creationId xmlns:a16="http://schemas.microsoft.com/office/drawing/2014/main" id="{4EA7027B-0CA0-3A40-96F6-0E1844FAC6F1}"/>
              </a:ext>
            </a:extLst>
          </p:cNvPr>
          <p:cNvSpPr txBox="1"/>
          <p:nvPr/>
        </p:nvSpPr>
        <p:spPr>
          <a:xfrm>
            <a:off x="7341710" y="813174"/>
            <a:ext cx="2107089" cy="2862322"/>
          </a:xfrm>
          <a:prstGeom prst="rect">
            <a:avLst/>
          </a:prstGeom>
          <a:noFill/>
        </p:spPr>
        <p:txBody>
          <a:bodyPr wrap="square" rtlCol="0">
            <a:spAutoFit/>
          </a:bodyPr>
          <a:lstStyle/>
          <a:p>
            <a:pPr algn="ctr"/>
            <a:r>
              <a:rPr kumimoji="1" lang="en-US" altLang="zh-TW" sz="2400" dirty="0"/>
              <a:t>Connectivity</a:t>
            </a:r>
          </a:p>
          <a:p>
            <a:pPr algn="ctr"/>
            <a:endParaRPr kumimoji="1" lang="en-US" altLang="zh-TW" sz="2400" dirty="0"/>
          </a:p>
          <a:p>
            <a:pPr marL="342900" indent="-342900" algn="ctr">
              <a:buFont typeface="Arial" panose="020B0604020202020204" pitchFamily="34" charset="0"/>
              <a:buChar char="•"/>
            </a:pPr>
            <a:r>
              <a:rPr kumimoji="1" lang="en-US" altLang="zh-TW" dirty="0"/>
              <a:t>Credentials</a:t>
            </a:r>
          </a:p>
          <a:p>
            <a:pPr marL="342900" indent="-342900" algn="ctr">
              <a:buFont typeface="Arial" panose="020B0604020202020204" pitchFamily="34" charset="0"/>
              <a:buChar char="•"/>
            </a:pPr>
            <a:r>
              <a:rPr kumimoji="1" lang="en-US" altLang="zh-TW" dirty="0"/>
              <a:t>Certificates</a:t>
            </a:r>
          </a:p>
          <a:p>
            <a:pPr marL="342900" indent="-342900" algn="ctr">
              <a:buFont typeface="Arial" panose="020B0604020202020204" pitchFamily="34" charset="0"/>
              <a:buChar char="•"/>
            </a:pPr>
            <a:r>
              <a:rPr kumimoji="1" lang="en-US" altLang="zh-TW" dirty="0"/>
              <a:t>Connections</a:t>
            </a:r>
          </a:p>
          <a:p>
            <a:pPr marL="342900" indent="-342900" algn="ctr">
              <a:buFont typeface="Arial" panose="020B0604020202020204" pitchFamily="34" charset="0"/>
              <a:buChar char="•"/>
            </a:pPr>
            <a:endParaRPr kumimoji="1" lang="en-US" altLang="zh-TW" sz="2400" dirty="0"/>
          </a:p>
          <a:p>
            <a:pPr marL="342900" indent="-342900">
              <a:buFont typeface="Arial" panose="020B0604020202020204" pitchFamily="34" charset="0"/>
              <a:buChar char="•"/>
            </a:pPr>
            <a:endParaRPr kumimoji="1" lang="en-US" altLang="zh-TW" sz="2400" dirty="0"/>
          </a:p>
          <a:p>
            <a:endParaRPr kumimoji="1" lang="zh-TW" altLang="en-US" sz="2400" dirty="0"/>
          </a:p>
        </p:txBody>
      </p:sp>
      <p:sp>
        <p:nvSpPr>
          <p:cNvPr id="32" name="文字方塊 31">
            <a:extLst>
              <a:ext uri="{FF2B5EF4-FFF2-40B4-BE49-F238E27FC236}">
                <a16:creationId xmlns:a16="http://schemas.microsoft.com/office/drawing/2014/main" id="{0DE6181A-7CBF-0B47-B3E5-D667BBFC81CC}"/>
              </a:ext>
            </a:extLst>
          </p:cNvPr>
          <p:cNvSpPr txBox="1"/>
          <p:nvPr/>
        </p:nvSpPr>
        <p:spPr>
          <a:xfrm>
            <a:off x="2060837" y="876482"/>
            <a:ext cx="2476768" cy="1938992"/>
          </a:xfrm>
          <a:prstGeom prst="rect">
            <a:avLst/>
          </a:prstGeom>
          <a:noFill/>
        </p:spPr>
        <p:txBody>
          <a:bodyPr wrap="none" rtlCol="0">
            <a:spAutoFit/>
          </a:bodyPr>
          <a:lstStyle/>
          <a:p>
            <a:pPr algn="ctr"/>
            <a:r>
              <a:rPr kumimoji="1" lang="en-US" altLang="zh-TW" sz="2400" dirty="0"/>
              <a:t>Shared</a:t>
            </a:r>
          </a:p>
          <a:p>
            <a:pPr algn="ctr"/>
            <a:endParaRPr kumimoji="1" lang="en-US" altLang="zh-TW" sz="2400" dirty="0"/>
          </a:p>
          <a:p>
            <a:pPr marL="342900" indent="-342900" algn="ctr">
              <a:buFont typeface="Arial" panose="020B0604020202020204" pitchFamily="34" charset="0"/>
              <a:buChar char="•"/>
            </a:pPr>
            <a:r>
              <a:rPr kumimoji="1" lang="en-US" altLang="zh-TW" dirty="0"/>
              <a:t>Module</a:t>
            </a:r>
          </a:p>
          <a:p>
            <a:pPr marL="800100" lvl="1" indent="-342900" algn="ctr">
              <a:buFont typeface="Arial" panose="020B0604020202020204" pitchFamily="34" charset="0"/>
              <a:buChar char="•"/>
            </a:pPr>
            <a:r>
              <a:rPr kumimoji="1" lang="en-US" altLang="zh-TW" dirty="0"/>
              <a:t>Python package</a:t>
            </a:r>
          </a:p>
          <a:p>
            <a:pPr marL="342900" indent="-342900" algn="ctr">
              <a:buFont typeface="Arial" panose="020B0604020202020204" pitchFamily="34" charset="0"/>
              <a:buChar char="•"/>
            </a:pPr>
            <a:r>
              <a:rPr kumimoji="1" lang="en-US" altLang="zh-TW" dirty="0"/>
              <a:t>Variable</a:t>
            </a:r>
          </a:p>
          <a:p>
            <a:pPr marL="285750" indent="-285750">
              <a:buFont typeface="Arial" panose="020B0604020202020204" pitchFamily="34" charset="0"/>
              <a:buChar char="•"/>
            </a:pPr>
            <a:endParaRPr kumimoji="1" lang="en-US" altLang="zh-TW" dirty="0"/>
          </a:p>
        </p:txBody>
      </p:sp>
    </p:spTree>
    <p:extLst>
      <p:ext uri="{BB962C8B-B14F-4D97-AF65-F5344CB8AC3E}">
        <p14:creationId xmlns:p14="http://schemas.microsoft.com/office/powerpoint/2010/main" val="4109661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67EEB1F-975E-2F4C-9AD8-A7CDBF30CCD0}"/>
              </a:ext>
            </a:extLst>
          </p:cNvPr>
          <p:cNvPicPr>
            <a:picLocks noChangeAspect="1"/>
          </p:cNvPicPr>
          <p:nvPr/>
        </p:nvPicPr>
        <p:blipFill>
          <a:blip r:embed="rId2"/>
          <a:stretch>
            <a:fillRect/>
          </a:stretch>
        </p:blipFill>
        <p:spPr>
          <a:xfrm>
            <a:off x="1003363" y="1282538"/>
            <a:ext cx="10127673" cy="4906234"/>
          </a:xfrm>
          <a:prstGeom prst="rect">
            <a:avLst/>
          </a:prstGeom>
        </p:spPr>
      </p:pic>
      <p:sp>
        <p:nvSpPr>
          <p:cNvPr id="2" name="標題 1">
            <a:extLst>
              <a:ext uri="{FF2B5EF4-FFF2-40B4-BE49-F238E27FC236}">
                <a16:creationId xmlns:a16="http://schemas.microsoft.com/office/drawing/2014/main" id="{238EC998-81C2-D04C-B892-948B8FEDB51A}"/>
              </a:ext>
            </a:extLst>
          </p:cNvPr>
          <p:cNvSpPr>
            <a:spLocks noGrp="1"/>
          </p:cNvSpPr>
          <p:nvPr>
            <p:ph type="title"/>
          </p:nvPr>
        </p:nvSpPr>
        <p:spPr/>
        <p:txBody>
          <a:bodyPr/>
          <a:lstStyle/>
          <a:p>
            <a:r>
              <a:rPr kumimoji="1" lang="en-US" altLang="zh-TW" dirty="0"/>
              <a:t>Azure Runbook</a:t>
            </a:r>
            <a:endParaRPr kumimoji="1" lang="zh-TW" altLang="en-US"/>
          </a:p>
        </p:txBody>
      </p:sp>
      <p:sp>
        <p:nvSpPr>
          <p:cNvPr id="3" name="內容版面配置區 2">
            <a:extLst>
              <a:ext uri="{FF2B5EF4-FFF2-40B4-BE49-F238E27FC236}">
                <a16:creationId xmlns:a16="http://schemas.microsoft.com/office/drawing/2014/main" id="{5099B8D2-B514-8C49-BC06-175DACDB8E64}"/>
              </a:ext>
            </a:extLst>
          </p:cNvPr>
          <p:cNvSpPr>
            <a:spLocks noGrp="1"/>
          </p:cNvSpPr>
          <p:nvPr>
            <p:ph idx="1"/>
          </p:nvPr>
        </p:nvSpPr>
        <p:spPr/>
        <p:txBody>
          <a:bodyPr/>
          <a:lstStyle/>
          <a:p>
            <a:endParaRPr kumimoji="1" lang="en" altLang="zh-TW" dirty="0"/>
          </a:p>
          <a:p>
            <a:endParaRPr kumimoji="1" lang="zh-TW" altLang="en-US" dirty="0"/>
          </a:p>
        </p:txBody>
      </p:sp>
    </p:spTree>
    <p:extLst>
      <p:ext uri="{BB962C8B-B14F-4D97-AF65-F5344CB8AC3E}">
        <p14:creationId xmlns:p14="http://schemas.microsoft.com/office/powerpoint/2010/main" val="4018344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304800" y="1825625"/>
            <a:ext cx="11524800" cy="4351338"/>
          </a:xfrm>
        </p:spPr>
        <p:txBody>
          <a:bodyPr vert="horz" lIns="91440" tIns="45720" rIns="91440" bIns="45720" rtlCol="0" anchor="t">
            <a:normAutofit/>
          </a:bodyPr>
          <a:lstStyle/>
          <a:p>
            <a:r>
              <a:rPr lang="en-US" altLang="zh-TW"/>
              <a:t>Same infrastructure</a:t>
            </a:r>
          </a:p>
          <a:p>
            <a:endParaRPr lang="en-US" altLang="zh-TW"/>
          </a:p>
          <a:p>
            <a:r>
              <a:rPr lang="en-US" altLang="zh-TW"/>
              <a:t>Automatic deploy and expansion by Azure</a:t>
            </a:r>
          </a:p>
          <a:p>
            <a:endParaRPr lang="en-US" altLang="zh-TW"/>
          </a:p>
          <a:p>
            <a:r>
              <a:rPr lang="en-US" altLang="zh-TW"/>
              <a:t>Infrastructure as Code</a:t>
            </a:r>
          </a:p>
          <a:p>
            <a:endParaRPr lang="en-US" altLang="zh-TW">
              <a:cs typeface="Calibri" panose="020F0502020204030204"/>
            </a:endParaRPr>
          </a:p>
          <a:p>
            <a:r>
              <a:rPr lang="en-US" altLang="zh-TW">
                <a:cs typeface="Calibri" panose="020F0502020204030204"/>
              </a:rPr>
              <a:t>Only maintain the script</a:t>
            </a:r>
            <a:endParaRPr lang="zh-TW" altLang="en-US">
              <a:cs typeface="Calibri" panose="020F0502020204030204"/>
            </a:endParaRPr>
          </a:p>
        </p:txBody>
      </p:sp>
      <p:sp>
        <p:nvSpPr>
          <p:cNvPr id="6" name="標題 5">
            <a:extLst>
              <a:ext uri="{FF2B5EF4-FFF2-40B4-BE49-F238E27FC236}">
                <a16:creationId xmlns:a16="http://schemas.microsoft.com/office/drawing/2014/main" id="{5F8985C1-731D-4E91-96C0-153C6AC348BF}"/>
              </a:ext>
            </a:extLst>
          </p:cNvPr>
          <p:cNvSpPr>
            <a:spLocks noGrp="1"/>
          </p:cNvSpPr>
          <p:nvPr>
            <p:ph type="title"/>
          </p:nvPr>
        </p:nvSpPr>
        <p:spPr/>
        <p:txBody>
          <a:bodyPr/>
          <a:lstStyle/>
          <a:p>
            <a:r>
              <a:rPr lang="en-US" altLang="zh-TW"/>
              <a:t>Advantages</a:t>
            </a:r>
            <a:endParaRPr lang="zh-TW" altLang="en-US"/>
          </a:p>
        </p:txBody>
      </p:sp>
    </p:spTree>
    <p:extLst>
      <p:ext uri="{BB962C8B-B14F-4D97-AF65-F5344CB8AC3E}">
        <p14:creationId xmlns:p14="http://schemas.microsoft.com/office/powerpoint/2010/main" val="467038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t>Infrastructure as Code (</a:t>
            </a:r>
            <a:r>
              <a:rPr lang="en-US" altLang="zh-TW" err="1"/>
              <a:t>IaC</a:t>
            </a:r>
            <a:r>
              <a:rPr lang="en-US" altLang="zh-TW"/>
              <a:t>)</a:t>
            </a:r>
            <a:endParaRPr lang="en-US" altLang="zh-TW">
              <a:ea typeface="新細明體"/>
              <a:cs typeface="Calibri"/>
            </a:endParaRPr>
          </a:p>
        </p:txBody>
      </p:sp>
      <p:sp>
        <p:nvSpPr>
          <p:cNvPr id="5" name="內容版面配置區 4"/>
          <p:cNvSpPr>
            <a:spLocks noGrp="1"/>
          </p:cNvSpPr>
          <p:nvPr>
            <p:ph idx="1"/>
          </p:nvPr>
        </p:nvSpPr>
        <p:spPr>
          <a:xfrm>
            <a:off x="1665768" y="1825625"/>
            <a:ext cx="1630325" cy="651669"/>
          </a:xfrm>
        </p:spPr>
        <p:txBody>
          <a:bodyPr vert="horz" lIns="91440" tIns="45720" rIns="91440" bIns="45720" rtlCol="0" anchor="t">
            <a:normAutofit/>
          </a:bodyPr>
          <a:lstStyle/>
          <a:p>
            <a:pPr marL="0" indent="0" algn="ctr">
              <a:buNone/>
            </a:pPr>
            <a:r>
              <a:rPr lang="en-US" altLang="zh-TW" sz="3200" b="1">
                <a:ea typeface="新細明體"/>
                <a:cs typeface="Calibri"/>
              </a:rPr>
              <a:t>System</a:t>
            </a:r>
          </a:p>
        </p:txBody>
      </p:sp>
      <p:pic>
        <p:nvPicPr>
          <p:cNvPr id="3" name="圖片 2">
            <a:extLst>
              <a:ext uri="{FF2B5EF4-FFF2-40B4-BE49-F238E27FC236}">
                <a16:creationId xmlns:a16="http://schemas.microsoft.com/office/drawing/2014/main" id="{6F0B0249-FB55-4B87-96FF-AAEF265E8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98" y="2464394"/>
            <a:ext cx="2853803" cy="2853803"/>
          </a:xfrm>
          <a:prstGeom prst="rect">
            <a:avLst/>
          </a:prstGeom>
        </p:spPr>
      </p:pic>
      <p:sp>
        <p:nvSpPr>
          <p:cNvPr id="6" name="內容版面配置區 4">
            <a:extLst>
              <a:ext uri="{FF2B5EF4-FFF2-40B4-BE49-F238E27FC236}">
                <a16:creationId xmlns:a16="http://schemas.microsoft.com/office/drawing/2014/main" id="{171EC05F-78CC-40F2-8363-099FACEF9AEF}"/>
              </a:ext>
            </a:extLst>
          </p:cNvPr>
          <p:cNvSpPr txBox="1">
            <a:spLocks/>
          </p:cNvSpPr>
          <p:nvPr/>
        </p:nvSpPr>
        <p:spPr>
          <a:xfrm>
            <a:off x="8833882" y="1825624"/>
            <a:ext cx="1754372" cy="6516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altLang="zh-TW" sz="3200" b="1">
                <a:ea typeface="新細明體"/>
                <a:cs typeface="Calibri"/>
              </a:rPr>
              <a:t>Behavior</a:t>
            </a:r>
          </a:p>
        </p:txBody>
      </p:sp>
      <p:sp>
        <p:nvSpPr>
          <p:cNvPr id="7" name="內容版面配置區 4">
            <a:extLst>
              <a:ext uri="{FF2B5EF4-FFF2-40B4-BE49-F238E27FC236}">
                <a16:creationId xmlns:a16="http://schemas.microsoft.com/office/drawing/2014/main" id="{3A875F36-F7FE-4F31-8F0F-745756C6F74C}"/>
              </a:ext>
            </a:extLst>
          </p:cNvPr>
          <p:cNvSpPr txBox="1">
            <a:spLocks/>
          </p:cNvSpPr>
          <p:nvPr/>
        </p:nvSpPr>
        <p:spPr>
          <a:xfrm>
            <a:off x="309600" y="3103165"/>
            <a:ext cx="4414284" cy="651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ltLang="zh-TW" sz="2400"/>
              <a:t>Easy to rebuild</a:t>
            </a:r>
          </a:p>
        </p:txBody>
      </p:sp>
      <p:sp>
        <p:nvSpPr>
          <p:cNvPr id="9" name="內容版面配置區 4">
            <a:extLst>
              <a:ext uri="{FF2B5EF4-FFF2-40B4-BE49-F238E27FC236}">
                <a16:creationId xmlns:a16="http://schemas.microsoft.com/office/drawing/2014/main" id="{D9722994-B8B8-4C75-A3A5-16CC5CAF22EE}"/>
              </a:ext>
            </a:extLst>
          </p:cNvPr>
          <p:cNvSpPr txBox="1">
            <a:spLocks/>
          </p:cNvSpPr>
          <p:nvPr/>
        </p:nvSpPr>
        <p:spPr>
          <a:xfrm>
            <a:off x="576928" y="3891296"/>
            <a:ext cx="3879628" cy="651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ltLang="zh-TW" sz="2400"/>
              <a:t>Every system is consistent</a:t>
            </a:r>
            <a:endParaRPr lang="en-US" altLang="zh-TW" sz="2400" b="1">
              <a:ea typeface="新細明體"/>
              <a:cs typeface="Calibri"/>
            </a:endParaRPr>
          </a:p>
        </p:txBody>
      </p:sp>
      <p:sp>
        <p:nvSpPr>
          <p:cNvPr id="10" name="內容版面配置區 4">
            <a:extLst>
              <a:ext uri="{FF2B5EF4-FFF2-40B4-BE49-F238E27FC236}">
                <a16:creationId xmlns:a16="http://schemas.microsoft.com/office/drawing/2014/main" id="{CD608071-4B6E-4D5A-A83E-E48067F66440}"/>
              </a:ext>
            </a:extLst>
          </p:cNvPr>
          <p:cNvSpPr txBox="1">
            <a:spLocks/>
          </p:cNvSpPr>
          <p:nvPr/>
        </p:nvSpPr>
        <p:spPr>
          <a:xfrm>
            <a:off x="309600" y="4679427"/>
            <a:ext cx="4414284" cy="651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ltLang="zh-TW" sz="2400"/>
              <a:t>Can change elastically</a:t>
            </a:r>
          </a:p>
        </p:txBody>
      </p:sp>
      <p:sp>
        <p:nvSpPr>
          <p:cNvPr id="11" name="內容版面配置區 4">
            <a:extLst>
              <a:ext uri="{FF2B5EF4-FFF2-40B4-BE49-F238E27FC236}">
                <a16:creationId xmlns:a16="http://schemas.microsoft.com/office/drawing/2014/main" id="{C6E8F392-EF67-4A4A-B29B-09EE6FCC7E41}"/>
              </a:ext>
            </a:extLst>
          </p:cNvPr>
          <p:cNvSpPr txBox="1">
            <a:spLocks/>
          </p:cNvSpPr>
          <p:nvPr/>
        </p:nvSpPr>
        <p:spPr>
          <a:xfrm>
            <a:off x="7845498" y="3428999"/>
            <a:ext cx="3731141" cy="651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ltLang="zh-TW" sz="2400"/>
              <a:t>Processed in any way</a:t>
            </a:r>
          </a:p>
        </p:txBody>
      </p:sp>
      <p:sp>
        <p:nvSpPr>
          <p:cNvPr id="12" name="內容版面配置區 4">
            <a:extLst>
              <a:ext uri="{FF2B5EF4-FFF2-40B4-BE49-F238E27FC236}">
                <a16:creationId xmlns:a16="http://schemas.microsoft.com/office/drawing/2014/main" id="{EAC6136B-EDE1-4525-968A-374969C3A1D6}"/>
              </a:ext>
            </a:extLst>
          </p:cNvPr>
          <p:cNvSpPr txBox="1">
            <a:spLocks/>
          </p:cNvSpPr>
          <p:nvPr/>
        </p:nvSpPr>
        <p:spPr>
          <a:xfrm>
            <a:off x="7883931" y="4217129"/>
            <a:ext cx="3731141" cy="651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646464"/>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646464"/>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46464"/>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46464"/>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altLang="zh-TW" sz="2400"/>
              <a:t>Can be repeated</a:t>
            </a:r>
          </a:p>
        </p:txBody>
      </p:sp>
      <p:sp>
        <p:nvSpPr>
          <p:cNvPr id="2" name="矩形 1">
            <a:extLst>
              <a:ext uri="{FF2B5EF4-FFF2-40B4-BE49-F238E27FC236}">
                <a16:creationId xmlns:a16="http://schemas.microsoft.com/office/drawing/2014/main" id="{FC8739FF-7EF7-409F-96C0-165ED578DB71}"/>
              </a:ext>
            </a:extLst>
          </p:cNvPr>
          <p:cNvSpPr/>
          <p:nvPr/>
        </p:nvSpPr>
        <p:spPr>
          <a:xfrm>
            <a:off x="770073" y="1820509"/>
            <a:ext cx="3425208" cy="365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604B753E-95BC-4FF9-A523-FA444D48316A}"/>
              </a:ext>
            </a:extLst>
          </p:cNvPr>
          <p:cNvSpPr/>
          <p:nvPr/>
        </p:nvSpPr>
        <p:spPr>
          <a:xfrm>
            <a:off x="7998489" y="1820508"/>
            <a:ext cx="3425208" cy="365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7511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36000" y="350702"/>
            <a:ext cx="11520000" cy="1325563"/>
          </a:xfrm>
        </p:spPr>
        <p:txBody>
          <a:bodyPr/>
          <a:lstStyle/>
          <a:p>
            <a:r>
              <a:rPr lang="en-US" altLang="zh-TW"/>
              <a:t>Infrastructure as Code (</a:t>
            </a:r>
            <a:r>
              <a:rPr lang="en-US" altLang="zh-TW" err="1"/>
              <a:t>IaC</a:t>
            </a:r>
            <a:r>
              <a:rPr lang="en-US" altLang="zh-TW"/>
              <a:t>)</a:t>
            </a:r>
            <a:endParaRPr lang="en-US" altLang="zh-TW">
              <a:ea typeface="新細明體"/>
              <a:cs typeface="Calibri"/>
            </a:endParaRPr>
          </a:p>
        </p:txBody>
      </p:sp>
      <p:pic>
        <p:nvPicPr>
          <p:cNvPr id="3" name="圖片 2">
            <a:extLst>
              <a:ext uri="{FF2B5EF4-FFF2-40B4-BE49-F238E27FC236}">
                <a16:creationId xmlns:a16="http://schemas.microsoft.com/office/drawing/2014/main" id="{6F0B0249-FB55-4B87-96FF-AAEF265E8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987" y="2327932"/>
            <a:ext cx="2853803" cy="2853803"/>
          </a:xfrm>
          <a:prstGeom prst="rect">
            <a:avLst/>
          </a:prstGeom>
        </p:spPr>
      </p:pic>
      <p:pic>
        <p:nvPicPr>
          <p:cNvPr id="18" name="圖片 17">
            <a:extLst>
              <a:ext uri="{FF2B5EF4-FFF2-40B4-BE49-F238E27FC236}">
                <a16:creationId xmlns:a16="http://schemas.microsoft.com/office/drawing/2014/main" id="{2264D549-0268-4704-A576-CC7066B0065E}"/>
              </a:ext>
            </a:extLst>
          </p:cNvPr>
          <p:cNvPicPr>
            <a:picLocks noChangeAspect="1"/>
          </p:cNvPicPr>
          <p:nvPr/>
        </p:nvPicPr>
        <p:blipFill rotWithShape="1">
          <a:blip r:embed="rId4"/>
          <a:srcRect l="28343" t="28527" r="61715" b="52144"/>
          <a:stretch/>
        </p:blipFill>
        <p:spPr>
          <a:xfrm rot="5400000">
            <a:off x="6646755" y="4033904"/>
            <a:ext cx="1212112" cy="1325563"/>
          </a:xfrm>
          <a:prstGeom prst="rect">
            <a:avLst/>
          </a:prstGeom>
        </p:spPr>
      </p:pic>
      <p:pic>
        <p:nvPicPr>
          <p:cNvPr id="20" name="圖片 19">
            <a:extLst>
              <a:ext uri="{FF2B5EF4-FFF2-40B4-BE49-F238E27FC236}">
                <a16:creationId xmlns:a16="http://schemas.microsoft.com/office/drawing/2014/main" id="{27DA88FF-5798-471A-8FE2-C7A4A606E2E7}"/>
              </a:ext>
            </a:extLst>
          </p:cNvPr>
          <p:cNvPicPr>
            <a:picLocks noChangeAspect="1"/>
          </p:cNvPicPr>
          <p:nvPr/>
        </p:nvPicPr>
        <p:blipFill rotWithShape="1">
          <a:blip r:embed="rId5">
            <a:extLst>
              <a:ext uri="{28A0092B-C50C-407E-A947-70E740481C1C}">
                <a14:useLocalDpi xmlns:a14="http://schemas.microsoft.com/office/drawing/2010/main" val="0"/>
              </a:ext>
            </a:extLst>
          </a:blip>
          <a:srcRect l="14000" t="11321" r="13020" b="14013"/>
          <a:stretch/>
        </p:blipFill>
        <p:spPr>
          <a:xfrm>
            <a:off x="9263497" y="1866765"/>
            <a:ext cx="1226117" cy="1254447"/>
          </a:xfrm>
          <a:prstGeom prst="rect">
            <a:avLst/>
          </a:prstGeom>
        </p:spPr>
      </p:pic>
      <p:pic>
        <p:nvPicPr>
          <p:cNvPr id="23" name="圖片 22">
            <a:extLst>
              <a:ext uri="{FF2B5EF4-FFF2-40B4-BE49-F238E27FC236}">
                <a16:creationId xmlns:a16="http://schemas.microsoft.com/office/drawing/2014/main" id="{C7417AB9-7DA1-44F6-99A8-0F63A3BA3ADE}"/>
              </a:ext>
            </a:extLst>
          </p:cNvPr>
          <p:cNvPicPr>
            <a:picLocks noChangeAspect="1"/>
          </p:cNvPicPr>
          <p:nvPr/>
        </p:nvPicPr>
        <p:blipFill rotWithShape="1">
          <a:blip r:embed="rId6"/>
          <a:srcRect l="40572" t="31783" r="41319" b="32558"/>
          <a:stretch/>
        </p:blipFill>
        <p:spPr>
          <a:xfrm>
            <a:off x="6700846" y="1921353"/>
            <a:ext cx="1103933" cy="1222745"/>
          </a:xfrm>
          <a:prstGeom prst="rect">
            <a:avLst/>
          </a:prstGeom>
        </p:spPr>
      </p:pic>
      <p:pic>
        <p:nvPicPr>
          <p:cNvPr id="24" name="圖片 23">
            <a:extLst>
              <a:ext uri="{FF2B5EF4-FFF2-40B4-BE49-F238E27FC236}">
                <a16:creationId xmlns:a16="http://schemas.microsoft.com/office/drawing/2014/main" id="{ABA5DDAE-34F4-4C86-A963-B9D05E323C19}"/>
              </a:ext>
            </a:extLst>
          </p:cNvPr>
          <p:cNvPicPr>
            <a:picLocks noChangeAspect="1"/>
          </p:cNvPicPr>
          <p:nvPr/>
        </p:nvPicPr>
        <p:blipFill rotWithShape="1">
          <a:blip r:embed="rId7"/>
          <a:srcRect l="33924" t="30852" r="48721" b="38295"/>
          <a:stretch/>
        </p:blipFill>
        <p:spPr>
          <a:xfrm>
            <a:off x="9263368" y="4090629"/>
            <a:ext cx="1212112" cy="1212113"/>
          </a:xfrm>
          <a:prstGeom prst="rect">
            <a:avLst/>
          </a:prstGeom>
        </p:spPr>
      </p:pic>
      <p:sp>
        <p:nvSpPr>
          <p:cNvPr id="25" name="矩形 24">
            <a:extLst>
              <a:ext uri="{FF2B5EF4-FFF2-40B4-BE49-F238E27FC236}">
                <a16:creationId xmlns:a16="http://schemas.microsoft.com/office/drawing/2014/main" id="{21C9D72B-F714-40F5-B4AC-910B1522247F}"/>
              </a:ext>
            </a:extLst>
          </p:cNvPr>
          <p:cNvSpPr/>
          <p:nvPr/>
        </p:nvSpPr>
        <p:spPr>
          <a:xfrm>
            <a:off x="8999549" y="5302742"/>
            <a:ext cx="1739749" cy="461665"/>
          </a:xfrm>
          <a:prstGeom prst="rect">
            <a:avLst/>
          </a:prstGeom>
        </p:spPr>
        <p:txBody>
          <a:bodyPr wrap="square" anchor="t">
            <a:spAutoFit/>
          </a:bodyPr>
          <a:lstStyle/>
          <a:p>
            <a:pPr algn="ctr"/>
            <a:r>
              <a:rPr lang="en-US" sz="2400">
                <a:ea typeface="+mn-lt"/>
                <a:cs typeface="+mn-lt"/>
              </a:rPr>
              <a:t>Extensibility</a:t>
            </a:r>
            <a:endParaRPr lang="zh-TW"/>
          </a:p>
        </p:txBody>
      </p:sp>
      <p:sp>
        <p:nvSpPr>
          <p:cNvPr id="26" name="矩形 25">
            <a:extLst>
              <a:ext uri="{FF2B5EF4-FFF2-40B4-BE49-F238E27FC236}">
                <a16:creationId xmlns:a16="http://schemas.microsoft.com/office/drawing/2014/main" id="{9E30B11A-FE24-4CC0-B302-3BB4A19201F9}"/>
              </a:ext>
            </a:extLst>
          </p:cNvPr>
          <p:cNvSpPr/>
          <p:nvPr/>
        </p:nvSpPr>
        <p:spPr>
          <a:xfrm>
            <a:off x="6457019" y="5302741"/>
            <a:ext cx="1591583" cy="461665"/>
          </a:xfrm>
          <a:prstGeom prst="rect">
            <a:avLst/>
          </a:prstGeom>
        </p:spPr>
        <p:txBody>
          <a:bodyPr wrap="square" anchor="t">
            <a:spAutoFit/>
          </a:bodyPr>
          <a:lstStyle/>
          <a:p>
            <a:pPr algn="ctr"/>
            <a:r>
              <a:rPr lang="en" sz="2400">
                <a:ea typeface="+mn-lt"/>
                <a:cs typeface="+mn-lt"/>
              </a:rPr>
              <a:t>Reusability</a:t>
            </a:r>
            <a:endParaRPr lang="zh-TW"/>
          </a:p>
        </p:txBody>
      </p:sp>
      <p:sp>
        <p:nvSpPr>
          <p:cNvPr id="27" name="矩形 26">
            <a:extLst>
              <a:ext uri="{FF2B5EF4-FFF2-40B4-BE49-F238E27FC236}">
                <a16:creationId xmlns:a16="http://schemas.microsoft.com/office/drawing/2014/main" id="{CF89A35D-1A14-4307-B843-97052759D383}"/>
              </a:ext>
            </a:extLst>
          </p:cNvPr>
          <p:cNvSpPr/>
          <p:nvPr/>
        </p:nvSpPr>
        <p:spPr>
          <a:xfrm>
            <a:off x="6293732" y="3125492"/>
            <a:ext cx="1754868" cy="461665"/>
          </a:xfrm>
          <a:prstGeom prst="rect">
            <a:avLst/>
          </a:prstGeom>
        </p:spPr>
        <p:txBody>
          <a:bodyPr wrap="square" anchor="t">
            <a:spAutoFit/>
          </a:bodyPr>
          <a:lstStyle/>
          <a:p>
            <a:pPr algn="ctr"/>
            <a:r>
              <a:rPr lang="en" sz="2400">
                <a:ea typeface="+mn-lt"/>
                <a:cs typeface="+mn-lt"/>
              </a:rPr>
              <a:t>Consistency</a:t>
            </a:r>
            <a:endParaRPr lang="zh-TW"/>
          </a:p>
        </p:txBody>
      </p:sp>
      <p:sp>
        <p:nvSpPr>
          <p:cNvPr id="28" name="矩形 27">
            <a:extLst>
              <a:ext uri="{FF2B5EF4-FFF2-40B4-BE49-F238E27FC236}">
                <a16:creationId xmlns:a16="http://schemas.microsoft.com/office/drawing/2014/main" id="{07151114-D582-4B5E-ADF3-C2CC162BF94F}"/>
              </a:ext>
            </a:extLst>
          </p:cNvPr>
          <p:cNvSpPr/>
          <p:nvPr/>
        </p:nvSpPr>
        <p:spPr>
          <a:xfrm>
            <a:off x="8946632" y="3141134"/>
            <a:ext cx="1760916" cy="461665"/>
          </a:xfrm>
          <a:prstGeom prst="rect">
            <a:avLst/>
          </a:prstGeom>
        </p:spPr>
        <p:txBody>
          <a:bodyPr wrap="square" anchor="t">
            <a:spAutoFit/>
          </a:bodyPr>
          <a:lstStyle/>
          <a:p>
            <a:pPr algn="ctr"/>
            <a:r>
              <a:rPr lang="en" sz="2400">
                <a:ea typeface="+mn-lt"/>
                <a:cs typeface="+mn-lt"/>
              </a:rPr>
              <a:t>Accelerating</a:t>
            </a:r>
            <a:endParaRPr lang="zh-TW"/>
          </a:p>
        </p:txBody>
      </p:sp>
    </p:spTree>
    <p:extLst>
      <p:ext uri="{BB962C8B-B14F-4D97-AF65-F5344CB8AC3E}">
        <p14:creationId xmlns:p14="http://schemas.microsoft.com/office/powerpoint/2010/main" val="3780974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5" descr="一張含有 螢幕擷取畫面 的圖片&#10;&#10;描述是以非常高的可信度產生">
            <a:extLst>
              <a:ext uri="{FF2B5EF4-FFF2-40B4-BE49-F238E27FC236}">
                <a16:creationId xmlns:a16="http://schemas.microsoft.com/office/drawing/2014/main" id="{949BAE1A-6F49-4883-845F-8422D657E049}"/>
              </a:ext>
            </a:extLst>
          </p:cNvPr>
          <p:cNvPicPr>
            <a:picLocks noChangeAspect="1"/>
          </p:cNvPicPr>
          <p:nvPr/>
        </p:nvPicPr>
        <p:blipFill rotWithShape="1">
          <a:blip r:embed="rId3"/>
          <a:srcRect l="30760" t="30110" r="29657" b="24176"/>
          <a:stretch/>
        </p:blipFill>
        <p:spPr>
          <a:xfrm>
            <a:off x="2025651" y="1239310"/>
            <a:ext cx="7652593" cy="4946292"/>
          </a:xfrm>
          <a:prstGeom prst="rect">
            <a:avLst/>
          </a:prstGeom>
        </p:spPr>
      </p:pic>
      <p:sp>
        <p:nvSpPr>
          <p:cNvPr id="4" name="標題 3"/>
          <p:cNvSpPr>
            <a:spLocks noGrp="1"/>
          </p:cNvSpPr>
          <p:nvPr>
            <p:ph type="title"/>
          </p:nvPr>
        </p:nvSpPr>
        <p:spPr/>
        <p:txBody>
          <a:bodyPr>
            <a:normAutofit/>
          </a:bodyPr>
          <a:lstStyle/>
          <a:p>
            <a:r>
              <a:rPr lang="en-US" err="1">
                <a:ea typeface="+mn-lt"/>
                <a:cs typeface="+mn-lt"/>
              </a:rPr>
              <a:t>IaC</a:t>
            </a:r>
            <a:r>
              <a:rPr lang="en-US">
                <a:ea typeface="+mn-lt"/>
                <a:cs typeface="+mn-lt"/>
              </a:rPr>
              <a:t> - Updating</a:t>
            </a:r>
            <a:endParaRPr lang="en-US"/>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sp>
        <p:nvSpPr>
          <p:cNvPr id="7" name="矩形 6">
            <a:extLst>
              <a:ext uri="{FF2B5EF4-FFF2-40B4-BE49-F238E27FC236}">
                <a16:creationId xmlns:a16="http://schemas.microsoft.com/office/drawing/2014/main" id="{FA8B0B43-5217-4B4F-8E20-282DF2954805}"/>
              </a:ext>
            </a:extLst>
          </p:cNvPr>
          <p:cNvSpPr/>
          <p:nvPr/>
        </p:nvSpPr>
        <p:spPr>
          <a:xfrm>
            <a:off x="2219149" y="1686159"/>
            <a:ext cx="855285" cy="461665"/>
          </a:xfrm>
          <a:prstGeom prst="rect">
            <a:avLst/>
          </a:prstGeom>
        </p:spPr>
        <p:txBody>
          <a:bodyPr wrap="square" anchor="t">
            <a:spAutoFit/>
          </a:bodyPr>
          <a:lstStyle/>
          <a:p>
            <a:pPr algn="ctr"/>
            <a:r>
              <a:rPr lang="en" sz="2400" b="1">
                <a:ea typeface="+mn-lt"/>
                <a:cs typeface="+mn-lt"/>
              </a:rPr>
              <a:t>V . 2</a:t>
            </a:r>
            <a:endParaRPr lang="zh-TW" b="1">
              <a:ea typeface="新細明體"/>
              <a:cs typeface="Calibri"/>
            </a:endParaRPr>
          </a:p>
        </p:txBody>
      </p:sp>
      <p:sp>
        <p:nvSpPr>
          <p:cNvPr id="8" name="矩形 7">
            <a:extLst>
              <a:ext uri="{FF2B5EF4-FFF2-40B4-BE49-F238E27FC236}">
                <a16:creationId xmlns:a16="http://schemas.microsoft.com/office/drawing/2014/main" id="{406FE49A-A61B-4A6B-B72B-B39C213897CB}"/>
              </a:ext>
            </a:extLst>
          </p:cNvPr>
          <p:cNvSpPr/>
          <p:nvPr/>
        </p:nvSpPr>
        <p:spPr>
          <a:xfrm>
            <a:off x="8156398" y="4892909"/>
            <a:ext cx="855285" cy="461665"/>
          </a:xfrm>
          <a:prstGeom prst="rect">
            <a:avLst/>
          </a:prstGeom>
        </p:spPr>
        <p:txBody>
          <a:bodyPr wrap="square" anchor="t">
            <a:spAutoFit/>
          </a:bodyPr>
          <a:lstStyle/>
          <a:p>
            <a:pPr algn="ctr"/>
            <a:r>
              <a:rPr lang="en" sz="2400" b="1">
                <a:ea typeface="+mn-lt"/>
                <a:cs typeface="+mn-lt"/>
              </a:rPr>
              <a:t>V . 2</a:t>
            </a:r>
            <a:endParaRPr lang="zh-TW" b="1">
              <a:ea typeface="新細明體"/>
              <a:cs typeface="Calibri"/>
            </a:endParaRPr>
          </a:p>
        </p:txBody>
      </p:sp>
      <p:sp>
        <p:nvSpPr>
          <p:cNvPr id="9" name="矩形 8">
            <a:extLst>
              <a:ext uri="{FF2B5EF4-FFF2-40B4-BE49-F238E27FC236}">
                <a16:creationId xmlns:a16="http://schemas.microsoft.com/office/drawing/2014/main" id="{06068017-EC7D-46F9-B2B5-ADBF153FE756}"/>
              </a:ext>
            </a:extLst>
          </p:cNvPr>
          <p:cNvSpPr/>
          <p:nvPr/>
        </p:nvSpPr>
        <p:spPr>
          <a:xfrm>
            <a:off x="8156399" y="3379492"/>
            <a:ext cx="855285" cy="461665"/>
          </a:xfrm>
          <a:prstGeom prst="rect">
            <a:avLst/>
          </a:prstGeom>
        </p:spPr>
        <p:txBody>
          <a:bodyPr wrap="square" anchor="t">
            <a:spAutoFit/>
          </a:bodyPr>
          <a:lstStyle/>
          <a:p>
            <a:pPr algn="ctr"/>
            <a:r>
              <a:rPr lang="en" sz="2400" b="1">
                <a:ea typeface="+mn-lt"/>
                <a:cs typeface="+mn-lt"/>
              </a:rPr>
              <a:t>V . 2</a:t>
            </a:r>
            <a:endParaRPr lang="zh-TW" b="1">
              <a:ea typeface="新細明體"/>
              <a:cs typeface="Calibri"/>
            </a:endParaRPr>
          </a:p>
        </p:txBody>
      </p:sp>
    </p:spTree>
    <p:extLst>
      <p:ext uri="{BB962C8B-B14F-4D97-AF65-F5344CB8AC3E}">
        <p14:creationId xmlns:p14="http://schemas.microsoft.com/office/powerpoint/2010/main" val="151273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Application on Azure</a:t>
            </a:r>
          </a:p>
        </p:txBody>
      </p:sp>
      <p:pic>
        <p:nvPicPr>
          <p:cNvPr id="9" name="圖片 8" descr="一張含有 電子用品, 顯示 的圖片&#10;&#10;自動產生的描述">
            <a:extLst>
              <a:ext uri="{FF2B5EF4-FFF2-40B4-BE49-F238E27FC236}">
                <a16:creationId xmlns:a16="http://schemas.microsoft.com/office/drawing/2014/main" id="{37E1BE0E-0EC9-41B8-B1DA-B0EB48070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599" y="2681987"/>
            <a:ext cx="1636310" cy="1494023"/>
          </a:xfrm>
          <a:prstGeom prst="rect">
            <a:avLst/>
          </a:prstGeom>
        </p:spPr>
      </p:pic>
      <p:pic>
        <p:nvPicPr>
          <p:cNvPr id="13" name="圖片 12">
            <a:extLst>
              <a:ext uri="{FF2B5EF4-FFF2-40B4-BE49-F238E27FC236}">
                <a16:creationId xmlns:a16="http://schemas.microsoft.com/office/drawing/2014/main" id="{9B33A8D9-70BA-47AE-9AED-0658CCB91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87" y="2536395"/>
            <a:ext cx="1636310" cy="1636310"/>
          </a:xfrm>
          <a:prstGeom prst="rect">
            <a:avLst/>
          </a:prstGeom>
        </p:spPr>
      </p:pic>
      <p:sp>
        <p:nvSpPr>
          <p:cNvPr id="14" name="文字方塊 13">
            <a:extLst>
              <a:ext uri="{FF2B5EF4-FFF2-40B4-BE49-F238E27FC236}">
                <a16:creationId xmlns:a16="http://schemas.microsoft.com/office/drawing/2014/main" id="{8E285665-1DE8-4EEE-812C-192FFE642606}"/>
              </a:ext>
            </a:extLst>
          </p:cNvPr>
          <p:cNvSpPr txBox="1"/>
          <p:nvPr/>
        </p:nvSpPr>
        <p:spPr>
          <a:xfrm>
            <a:off x="831239" y="4160793"/>
            <a:ext cx="1373005" cy="523220"/>
          </a:xfrm>
          <a:prstGeom prst="rect">
            <a:avLst/>
          </a:prstGeom>
          <a:noFill/>
        </p:spPr>
        <p:txBody>
          <a:bodyPr wrap="none" rtlCol="0">
            <a:spAutoFit/>
          </a:bodyPr>
          <a:lstStyle/>
          <a:p>
            <a:r>
              <a:rPr lang="en-US" altLang="zh-TW" sz="2800"/>
              <a:t>Website</a:t>
            </a:r>
          </a:p>
        </p:txBody>
      </p:sp>
      <p:sp>
        <p:nvSpPr>
          <p:cNvPr id="15" name="文字方塊 14">
            <a:extLst>
              <a:ext uri="{FF2B5EF4-FFF2-40B4-BE49-F238E27FC236}">
                <a16:creationId xmlns:a16="http://schemas.microsoft.com/office/drawing/2014/main" id="{BF345B5B-B720-4070-B356-25621FCA8367}"/>
              </a:ext>
            </a:extLst>
          </p:cNvPr>
          <p:cNvSpPr txBox="1"/>
          <p:nvPr/>
        </p:nvSpPr>
        <p:spPr>
          <a:xfrm>
            <a:off x="2713413" y="4172704"/>
            <a:ext cx="1832681" cy="523220"/>
          </a:xfrm>
          <a:prstGeom prst="rect">
            <a:avLst/>
          </a:prstGeom>
          <a:noFill/>
        </p:spPr>
        <p:txBody>
          <a:bodyPr wrap="none" rtlCol="0">
            <a:spAutoFit/>
          </a:bodyPr>
          <a:lstStyle/>
          <a:p>
            <a:r>
              <a:rPr lang="en-US" altLang="zh-TW" sz="2800"/>
              <a:t>Application</a:t>
            </a:r>
          </a:p>
        </p:txBody>
      </p:sp>
      <p:sp>
        <p:nvSpPr>
          <p:cNvPr id="33" name="箭號: 向右 32">
            <a:extLst>
              <a:ext uri="{FF2B5EF4-FFF2-40B4-BE49-F238E27FC236}">
                <a16:creationId xmlns:a16="http://schemas.microsoft.com/office/drawing/2014/main" id="{ACFEC43A-A688-4EBF-85A9-7D136A79E410}"/>
              </a:ext>
            </a:extLst>
          </p:cNvPr>
          <p:cNvSpPr/>
          <p:nvPr/>
        </p:nvSpPr>
        <p:spPr>
          <a:xfrm>
            <a:off x="5119982" y="3428999"/>
            <a:ext cx="2312175" cy="627321"/>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 name="圖片 34" descr="一張含有 文字 的圖片&#10;&#10;自動產生的描述">
            <a:extLst>
              <a:ext uri="{FF2B5EF4-FFF2-40B4-BE49-F238E27FC236}">
                <a16:creationId xmlns:a16="http://schemas.microsoft.com/office/drawing/2014/main" id="{9B844962-D357-4A46-82C2-03A201315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4229" y="1900007"/>
            <a:ext cx="2909085" cy="2909085"/>
          </a:xfrm>
          <a:prstGeom prst="rect">
            <a:avLst/>
          </a:prstGeom>
        </p:spPr>
      </p:pic>
      <p:sp>
        <p:nvSpPr>
          <p:cNvPr id="36" name="文字方塊 35">
            <a:extLst>
              <a:ext uri="{FF2B5EF4-FFF2-40B4-BE49-F238E27FC236}">
                <a16:creationId xmlns:a16="http://schemas.microsoft.com/office/drawing/2014/main" id="{077F0659-6B5A-46DA-B167-33C18C67D28F}"/>
              </a:ext>
            </a:extLst>
          </p:cNvPr>
          <p:cNvSpPr txBox="1"/>
          <p:nvPr/>
        </p:nvSpPr>
        <p:spPr>
          <a:xfrm>
            <a:off x="5674141" y="3916409"/>
            <a:ext cx="1203856" cy="523220"/>
          </a:xfrm>
          <a:prstGeom prst="rect">
            <a:avLst/>
          </a:prstGeom>
          <a:noFill/>
        </p:spPr>
        <p:txBody>
          <a:bodyPr wrap="none" rtlCol="0">
            <a:spAutoFit/>
          </a:bodyPr>
          <a:lstStyle/>
          <a:p>
            <a:r>
              <a:rPr lang="en-US" altLang="zh-TW" sz="2800"/>
              <a:t>Deploy</a:t>
            </a:r>
          </a:p>
        </p:txBody>
      </p:sp>
    </p:spTree>
    <p:extLst>
      <p:ext uri="{BB962C8B-B14F-4D97-AF65-F5344CB8AC3E}">
        <p14:creationId xmlns:p14="http://schemas.microsoft.com/office/powerpoint/2010/main" val="677051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304800" y="1825625"/>
            <a:ext cx="11524800" cy="4351338"/>
          </a:xfrm>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sp>
        <p:nvSpPr>
          <p:cNvPr id="6" name="標題 5">
            <a:extLst>
              <a:ext uri="{FF2B5EF4-FFF2-40B4-BE49-F238E27FC236}">
                <a16:creationId xmlns:a16="http://schemas.microsoft.com/office/drawing/2014/main" id="{5F8985C1-731D-4E91-96C0-153C6AC348BF}"/>
              </a:ext>
            </a:extLst>
          </p:cNvPr>
          <p:cNvSpPr>
            <a:spLocks noGrp="1"/>
          </p:cNvSpPr>
          <p:nvPr>
            <p:ph type="title"/>
          </p:nvPr>
        </p:nvSpPr>
        <p:spPr/>
        <p:txBody>
          <a:bodyPr/>
          <a:lstStyle/>
          <a:p>
            <a:r>
              <a:rPr lang="zh-TW" altLang="en-US">
                <a:ea typeface="新細明體"/>
                <a:cs typeface="Calibri"/>
              </a:rPr>
              <a:t>IaC and Runbook</a:t>
            </a:r>
            <a:endParaRPr lang="zh-TW" altLang="en-US"/>
          </a:p>
        </p:txBody>
      </p:sp>
      <p:pic>
        <p:nvPicPr>
          <p:cNvPr id="2" name="圖片 2" descr="一張含有 螢幕擷取畫面 的圖片&#10;&#10;描述是以非常高的可信度產生">
            <a:extLst>
              <a:ext uri="{FF2B5EF4-FFF2-40B4-BE49-F238E27FC236}">
                <a16:creationId xmlns:a16="http://schemas.microsoft.com/office/drawing/2014/main" id="{A2F4AB23-E8D9-4232-9567-4363E66041DF}"/>
              </a:ext>
            </a:extLst>
          </p:cNvPr>
          <p:cNvPicPr>
            <a:picLocks noChangeAspect="1"/>
          </p:cNvPicPr>
          <p:nvPr/>
        </p:nvPicPr>
        <p:blipFill rotWithShape="1">
          <a:blip r:embed="rId3"/>
          <a:srcRect l="46090" t="39112" r="27725" b="41438"/>
          <a:stretch/>
        </p:blipFill>
        <p:spPr>
          <a:xfrm>
            <a:off x="4974610" y="2361774"/>
            <a:ext cx="6278573" cy="2615107"/>
          </a:xfrm>
          <a:prstGeom prst="rect">
            <a:avLst/>
          </a:prstGeom>
        </p:spPr>
      </p:pic>
      <p:pic>
        <p:nvPicPr>
          <p:cNvPr id="4" name="圖片 3" descr="一張含有 美工圖案 的圖片&#10;&#10;描述是以非常高的可信度產生">
            <a:extLst>
              <a:ext uri="{FF2B5EF4-FFF2-40B4-BE49-F238E27FC236}">
                <a16:creationId xmlns:a16="http://schemas.microsoft.com/office/drawing/2014/main" id="{D7DCB013-9D5D-406F-9DCF-51545BD28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53" y="2594655"/>
            <a:ext cx="2143125" cy="2143125"/>
          </a:xfrm>
          <a:prstGeom prst="rect">
            <a:avLst/>
          </a:prstGeom>
        </p:spPr>
      </p:pic>
      <p:sp>
        <p:nvSpPr>
          <p:cNvPr id="8" name="箭號: 向右 7">
            <a:extLst>
              <a:ext uri="{FF2B5EF4-FFF2-40B4-BE49-F238E27FC236}">
                <a16:creationId xmlns:a16="http://schemas.microsoft.com/office/drawing/2014/main" id="{C401C763-5882-444B-A511-BE3C5C89925A}"/>
              </a:ext>
            </a:extLst>
          </p:cNvPr>
          <p:cNvSpPr/>
          <p:nvPr/>
        </p:nvSpPr>
        <p:spPr>
          <a:xfrm>
            <a:off x="3480021" y="3357282"/>
            <a:ext cx="1364774" cy="625521"/>
          </a:xfrm>
          <a:prstGeom prst="rightArrow">
            <a:avLst/>
          </a:prstGeom>
          <a:solidFill>
            <a:schemeClr val="accent5">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B7BB6A4-323C-4875-9EF8-B1098236DF05}"/>
              </a:ext>
            </a:extLst>
          </p:cNvPr>
          <p:cNvSpPr txBox="1"/>
          <p:nvPr/>
        </p:nvSpPr>
        <p:spPr>
          <a:xfrm>
            <a:off x="5253961" y="3002081"/>
            <a:ext cx="16172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Script</a:t>
            </a:r>
          </a:p>
          <a:p>
            <a:pPr algn="ctr"/>
            <a:r>
              <a:rPr lang="zh-TW" altLang="en-US" sz="2400">
                <a:ea typeface="新細明體"/>
                <a:cs typeface="Calibri"/>
              </a:rPr>
              <a:t>with</a:t>
            </a:r>
          </a:p>
          <a:p>
            <a:pPr algn="ctr"/>
            <a:r>
              <a:rPr lang="zh-TW" altLang="en-US" sz="2400">
                <a:ea typeface="新細明體"/>
                <a:cs typeface="Calibri"/>
              </a:rPr>
              <a:t>IaC Rule</a:t>
            </a:r>
          </a:p>
        </p:txBody>
      </p:sp>
      <p:sp>
        <p:nvSpPr>
          <p:cNvPr id="12" name="矩形 11">
            <a:extLst>
              <a:ext uri="{FF2B5EF4-FFF2-40B4-BE49-F238E27FC236}">
                <a16:creationId xmlns:a16="http://schemas.microsoft.com/office/drawing/2014/main" id="{01BDCF75-36FD-44FC-B382-AA2E9A577ED8}"/>
              </a:ext>
            </a:extLst>
          </p:cNvPr>
          <p:cNvSpPr/>
          <p:nvPr/>
        </p:nvSpPr>
        <p:spPr>
          <a:xfrm>
            <a:off x="875906" y="2180342"/>
            <a:ext cx="6346208" cy="2979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18999F5D-DEE9-40CA-87D2-671B6DBE06C0}"/>
              </a:ext>
            </a:extLst>
          </p:cNvPr>
          <p:cNvSpPr txBox="1"/>
          <p:nvPr/>
        </p:nvSpPr>
        <p:spPr>
          <a:xfrm>
            <a:off x="1364348" y="4742170"/>
            <a:ext cx="16172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cs typeface="Calibri"/>
              </a:rPr>
              <a:t>Runbook</a:t>
            </a:r>
            <a:endParaRPr lang="zh-TW">
              <a:ea typeface="新細明體" panose="02020500000000000000" pitchFamily="18" charset="-120"/>
              <a:cs typeface="Calibri"/>
            </a:endParaRPr>
          </a:p>
        </p:txBody>
      </p:sp>
    </p:spTree>
    <p:extLst>
      <p:ext uri="{BB962C8B-B14F-4D97-AF65-F5344CB8AC3E}">
        <p14:creationId xmlns:p14="http://schemas.microsoft.com/office/powerpoint/2010/main" val="3076974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304800" y="1825625"/>
            <a:ext cx="11524800" cy="4351338"/>
          </a:xfrm>
        </p:spPr>
        <p:txBody>
          <a:bodyPr vert="horz" lIns="91440" tIns="45720" rIns="91440" bIns="45720" rtlCol="0" anchor="t">
            <a:normAutofit/>
          </a:bodyPr>
          <a:lstStyle/>
          <a:p>
            <a:pPr>
              <a:lnSpc>
                <a:spcPct val="150000"/>
              </a:lnSpc>
              <a:spcBef>
                <a:spcPts val="0"/>
              </a:spcBef>
            </a:pPr>
            <a:r>
              <a:rPr lang="en-US" altLang="zh-TW" dirty="0">
                <a:ea typeface="新細明體"/>
              </a:rPr>
              <a:t>Graphical</a:t>
            </a:r>
            <a:endParaRPr lang="zh-TW" altLang="en-US" dirty="0">
              <a:cs typeface="Calibri" panose="020F0502020204030204"/>
            </a:endParaRPr>
          </a:p>
          <a:p>
            <a:pPr>
              <a:lnSpc>
                <a:spcPct val="150000"/>
              </a:lnSpc>
            </a:pPr>
            <a:r>
              <a:rPr lang="en-US" dirty="0">
                <a:ea typeface="+mn-lt"/>
                <a:cs typeface="+mn-lt"/>
              </a:rPr>
              <a:t>Graphical PowerShell Workflow</a:t>
            </a:r>
            <a:endParaRPr lang="en-US" altLang="zh-TW" dirty="0">
              <a:cs typeface="Calibri" panose="020F0502020204030204"/>
            </a:endParaRPr>
          </a:p>
          <a:p>
            <a:pPr>
              <a:lnSpc>
                <a:spcPct val="150000"/>
              </a:lnSpc>
            </a:pPr>
            <a:r>
              <a:rPr lang="en-US" altLang="zh-TW" dirty="0">
                <a:ea typeface="新細明體"/>
              </a:rPr>
              <a:t>PowerShell</a:t>
            </a:r>
            <a:endParaRPr lang="en-US" altLang="zh-TW" dirty="0" err="1">
              <a:ea typeface="新細明體"/>
              <a:cs typeface="Calibri" panose="020F0502020204030204"/>
            </a:endParaRPr>
          </a:p>
          <a:p>
            <a:pPr>
              <a:lnSpc>
                <a:spcPct val="150000"/>
              </a:lnSpc>
            </a:pPr>
            <a:r>
              <a:rPr lang="en-US" altLang="zh-TW" dirty="0">
                <a:ea typeface="新細明體"/>
              </a:rPr>
              <a:t>PowerShell Workflow</a:t>
            </a:r>
            <a:endParaRPr lang="en-US" altLang="zh-TW" dirty="0">
              <a:ea typeface="新細明體"/>
              <a:cs typeface="Calibri" panose="020F0502020204030204"/>
            </a:endParaRPr>
          </a:p>
          <a:p>
            <a:pPr>
              <a:lnSpc>
                <a:spcPct val="150000"/>
              </a:lnSpc>
            </a:pPr>
            <a:r>
              <a:rPr lang="en-US" altLang="zh-TW" dirty="0">
                <a:ea typeface="新細明體"/>
              </a:rPr>
              <a:t>Python</a:t>
            </a:r>
            <a:endParaRPr lang="en-US" altLang="zh-TW" dirty="0">
              <a:ea typeface="新細明體"/>
              <a:cs typeface="Calibri"/>
            </a:endParaRPr>
          </a:p>
          <a:p>
            <a:endParaRPr lang="en-US" altLang="zh-TW"/>
          </a:p>
        </p:txBody>
      </p:sp>
      <p:sp>
        <p:nvSpPr>
          <p:cNvPr id="6" name="標題 5">
            <a:extLst>
              <a:ext uri="{FF2B5EF4-FFF2-40B4-BE49-F238E27FC236}">
                <a16:creationId xmlns:a16="http://schemas.microsoft.com/office/drawing/2014/main" id="{5F8985C1-731D-4E91-96C0-153C6AC348BF}"/>
              </a:ext>
            </a:extLst>
          </p:cNvPr>
          <p:cNvSpPr>
            <a:spLocks noGrp="1"/>
          </p:cNvSpPr>
          <p:nvPr>
            <p:ph type="title"/>
          </p:nvPr>
        </p:nvSpPr>
        <p:spPr/>
        <p:txBody>
          <a:bodyPr/>
          <a:lstStyle/>
          <a:p>
            <a:r>
              <a:rPr lang="en-US" altLang="zh-TW"/>
              <a:t>Type </a:t>
            </a:r>
            <a:endParaRPr lang="zh-TW" altLang="en-US"/>
          </a:p>
        </p:txBody>
      </p:sp>
      <p:pic>
        <p:nvPicPr>
          <p:cNvPr id="7" name="圖片 6">
            <a:extLst>
              <a:ext uri="{FF2B5EF4-FFF2-40B4-BE49-F238E27FC236}">
                <a16:creationId xmlns:a16="http://schemas.microsoft.com/office/drawing/2014/main" id="{1B89DA37-9AA7-4E10-BA08-3B453B1BC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5099" y="2162476"/>
            <a:ext cx="2143125" cy="2143125"/>
          </a:xfrm>
          <a:prstGeom prst="rect">
            <a:avLst/>
          </a:prstGeom>
        </p:spPr>
      </p:pic>
    </p:spTree>
    <p:extLst>
      <p:ext uri="{BB962C8B-B14F-4D97-AF65-F5344CB8AC3E}">
        <p14:creationId xmlns:p14="http://schemas.microsoft.com/office/powerpoint/2010/main" val="4009609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6AEDF1-5DAC-6E47-9B1D-73AC747EE1CA}"/>
              </a:ext>
            </a:extLst>
          </p:cNvPr>
          <p:cNvSpPr>
            <a:spLocks noGrp="1"/>
          </p:cNvSpPr>
          <p:nvPr>
            <p:ph type="title"/>
          </p:nvPr>
        </p:nvSpPr>
        <p:spPr/>
        <p:txBody>
          <a:bodyPr>
            <a:normAutofit/>
          </a:bodyPr>
          <a:lstStyle/>
          <a:p>
            <a:r>
              <a:rPr lang="en" altLang="zh-TW" dirty="0"/>
              <a:t>Graphical Runbooks</a:t>
            </a:r>
            <a:endParaRPr kumimoji="1" lang="zh-TW" altLang="en-US" dirty="0"/>
          </a:p>
        </p:txBody>
      </p:sp>
      <p:sp>
        <p:nvSpPr>
          <p:cNvPr id="3" name="內容版面配置區 2">
            <a:extLst>
              <a:ext uri="{FF2B5EF4-FFF2-40B4-BE49-F238E27FC236}">
                <a16:creationId xmlns:a16="http://schemas.microsoft.com/office/drawing/2014/main" id="{5A1DD798-ECB3-AB44-B3FE-21484F9FF93F}"/>
              </a:ext>
            </a:extLst>
          </p:cNvPr>
          <p:cNvSpPr>
            <a:spLocks noGrp="1"/>
          </p:cNvSpPr>
          <p:nvPr>
            <p:ph idx="1"/>
          </p:nvPr>
        </p:nvSpPr>
        <p:spPr/>
        <p:txBody>
          <a:bodyPr/>
          <a:lstStyle/>
          <a:p>
            <a:r>
              <a:rPr lang="en" altLang="zh-TW" dirty="0"/>
              <a:t>Can be exported to files and imported into another account</a:t>
            </a:r>
          </a:p>
          <a:p>
            <a:endParaRPr kumimoji="1" lang="en" altLang="zh-TW" dirty="0"/>
          </a:p>
          <a:p>
            <a:r>
              <a:rPr lang="en" altLang="zh-TW" dirty="0"/>
              <a:t>Generate PowerShell code</a:t>
            </a:r>
          </a:p>
          <a:p>
            <a:endParaRPr lang="en" altLang="zh-TW" dirty="0"/>
          </a:p>
          <a:p>
            <a:r>
              <a:rPr lang="en" altLang="zh-TW" dirty="0"/>
              <a:t>Can be converted to   PowerShell </a:t>
            </a:r>
            <a:endParaRPr kumimoji="1" lang="zh-TW" altLang="en-US" dirty="0"/>
          </a:p>
        </p:txBody>
      </p:sp>
      <p:pic>
        <p:nvPicPr>
          <p:cNvPr id="4" name="圖片 3">
            <a:extLst>
              <a:ext uri="{FF2B5EF4-FFF2-40B4-BE49-F238E27FC236}">
                <a16:creationId xmlns:a16="http://schemas.microsoft.com/office/drawing/2014/main" id="{F8D9B380-5B96-8341-B7F5-E04F44335DFB}"/>
              </a:ext>
            </a:extLst>
          </p:cNvPr>
          <p:cNvPicPr>
            <a:picLocks noChangeAspect="1"/>
          </p:cNvPicPr>
          <p:nvPr/>
        </p:nvPicPr>
        <p:blipFill>
          <a:blip r:embed="rId2"/>
          <a:stretch>
            <a:fillRect/>
          </a:stretch>
        </p:blipFill>
        <p:spPr>
          <a:xfrm>
            <a:off x="6067200" y="2245390"/>
            <a:ext cx="5564776" cy="3809045"/>
          </a:xfrm>
          <a:prstGeom prst="rect">
            <a:avLst/>
          </a:prstGeom>
        </p:spPr>
      </p:pic>
    </p:spTree>
    <p:extLst>
      <p:ext uri="{BB962C8B-B14F-4D97-AF65-F5344CB8AC3E}">
        <p14:creationId xmlns:p14="http://schemas.microsoft.com/office/powerpoint/2010/main" val="3892515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9B026-11DD-D246-A0AD-43EE214DD8FB}"/>
              </a:ext>
            </a:extLst>
          </p:cNvPr>
          <p:cNvSpPr>
            <a:spLocks noGrp="1"/>
          </p:cNvSpPr>
          <p:nvPr>
            <p:ph type="title"/>
          </p:nvPr>
        </p:nvSpPr>
        <p:spPr>
          <a:xfrm>
            <a:off x="262142" y="114627"/>
            <a:ext cx="10515600" cy="1050903"/>
          </a:xfrm>
        </p:spPr>
        <p:txBody>
          <a:bodyPr anchor="b">
            <a:normAutofit/>
          </a:bodyPr>
          <a:lstStyle/>
          <a:p>
            <a:r>
              <a:rPr lang="en" altLang="zh-TW" sz="4000" dirty="0"/>
              <a:t>PowerShell Runbooks</a:t>
            </a:r>
            <a:endParaRPr kumimoji="1" lang="zh-TW" altLang="en-US" sz="4000" dirty="0"/>
          </a:p>
        </p:txBody>
      </p:sp>
      <p:sp>
        <p:nvSpPr>
          <p:cNvPr id="3" name="內容版面配置區 2">
            <a:extLst>
              <a:ext uri="{FF2B5EF4-FFF2-40B4-BE49-F238E27FC236}">
                <a16:creationId xmlns:a16="http://schemas.microsoft.com/office/drawing/2014/main" id="{C8F5F57F-E698-B34C-9A43-06296DFABEE3}"/>
              </a:ext>
            </a:extLst>
          </p:cNvPr>
          <p:cNvSpPr>
            <a:spLocks noGrp="1"/>
          </p:cNvSpPr>
          <p:nvPr>
            <p:ph idx="1"/>
          </p:nvPr>
        </p:nvSpPr>
        <p:spPr>
          <a:xfrm>
            <a:off x="505691" y="1397850"/>
            <a:ext cx="4681742" cy="4850550"/>
          </a:xfrm>
        </p:spPr>
        <p:txBody>
          <a:bodyPr>
            <a:noAutofit/>
          </a:bodyPr>
          <a:lstStyle/>
          <a:p>
            <a:r>
              <a:rPr lang="en" altLang="zh-TW" sz="2400" dirty="0"/>
              <a:t>Implement </a:t>
            </a:r>
            <a:r>
              <a:rPr lang="en" altLang="zh-TW" sz="2400" dirty="0">
                <a:solidFill>
                  <a:schemeClr val="accent2"/>
                </a:solidFill>
              </a:rPr>
              <a:t>complex</a:t>
            </a:r>
            <a:r>
              <a:rPr lang="en" altLang="zh-TW" sz="2400" dirty="0"/>
              <a:t> logic with PowerShell Workflow code</a:t>
            </a:r>
          </a:p>
          <a:p>
            <a:endParaRPr kumimoji="1" lang="en" altLang="zh-TW" sz="2400" dirty="0"/>
          </a:p>
          <a:p>
            <a:r>
              <a:rPr kumimoji="1" lang="en" altLang="zh-TW" sz="2400" dirty="0"/>
              <a:t>Use </a:t>
            </a:r>
            <a:r>
              <a:rPr kumimoji="1" lang="en" altLang="zh-TW" sz="2400" dirty="0">
                <a:solidFill>
                  <a:schemeClr val="accent2"/>
                </a:solidFill>
              </a:rPr>
              <a:t>checkpoints</a:t>
            </a:r>
            <a:r>
              <a:rPr kumimoji="1" lang="en" altLang="zh-TW" sz="2400" dirty="0"/>
              <a:t> to resume operation if there's an error</a:t>
            </a:r>
          </a:p>
          <a:p>
            <a:endParaRPr kumimoji="1" lang="en" altLang="zh-TW" sz="2400" dirty="0"/>
          </a:p>
          <a:p>
            <a:r>
              <a:rPr kumimoji="1" lang="en" altLang="zh-TW" sz="2400" dirty="0"/>
              <a:t>Use</a:t>
            </a:r>
            <a:r>
              <a:rPr kumimoji="1" lang="en" altLang="zh-TW" sz="2400" dirty="0">
                <a:solidFill>
                  <a:schemeClr val="accent2"/>
                </a:solidFill>
              </a:rPr>
              <a:t> parallel processing </a:t>
            </a:r>
            <a:r>
              <a:rPr kumimoji="1" lang="en" altLang="zh-TW" sz="2400" dirty="0"/>
              <a:t>to do multiple actions in parallel</a:t>
            </a:r>
          </a:p>
          <a:p>
            <a:endParaRPr kumimoji="1" lang="en" altLang="zh-TW" sz="2400" dirty="0"/>
          </a:p>
          <a:p>
            <a:r>
              <a:rPr lang="en" altLang="zh-TW" sz="2400" dirty="0"/>
              <a:t>Include other graphical runbooks and PowerShell runbooks</a:t>
            </a:r>
            <a:br>
              <a:rPr kumimoji="1" lang="en" altLang="zh-TW" sz="2400" dirty="0"/>
            </a:br>
            <a:endParaRPr kumimoji="1" lang="zh-TW" altLang="en-US" sz="2400" dirty="0"/>
          </a:p>
        </p:txBody>
      </p:sp>
      <p:pic>
        <p:nvPicPr>
          <p:cNvPr id="4" name="圖片 3">
            <a:extLst>
              <a:ext uri="{FF2B5EF4-FFF2-40B4-BE49-F238E27FC236}">
                <a16:creationId xmlns:a16="http://schemas.microsoft.com/office/drawing/2014/main" id="{304247B9-271F-4B46-A84C-548C55DA8020}"/>
              </a:ext>
            </a:extLst>
          </p:cNvPr>
          <p:cNvPicPr>
            <a:picLocks noChangeAspect="1"/>
          </p:cNvPicPr>
          <p:nvPr/>
        </p:nvPicPr>
        <p:blipFill>
          <a:blip r:embed="rId2"/>
          <a:stretch>
            <a:fillRect/>
          </a:stretch>
        </p:blipFill>
        <p:spPr>
          <a:xfrm>
            <a:off x="5907869" y="1165530"/>
            <a:ext cx="5438638" cy="4718018"/>
          </a:xfrm>
          <a:prstGeom prst="rect">
            <a:avLst/>
          </a:prstGeom>
        </p:spPr>
      </p:pic>
    </p:spTree>
    <p:extLst>
      <p:ext uri="{BB962C8B-B14F-4D97-AF65-F5344CB8AC3E}">
        <p14:creationId xmlns:p14="http://schemas.microsoft.com/office/powerpoint/2010/main" val="3336460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695D29-CE9C-F145-903E-69AE3906DE62}"/>
              </a:ext>
            </a:extLst>
          </p:cNvPr>
          <p:cNvSpPr>
            <a:spLocks noGrp="1"/>
          </p:cNvSpPr>
          <p:nvPr>
            <p:ph type="title"/>
          </p:nvPr>
        </p:nvSpPr>
        <p:spPr>
          <a:xfrm>
            <a:off x="838200" y="365125"/>
            <a:ext cx="10515600" cy="1325563"/>
          </a:xfrm>
        </p:spPr>
        <p:txBody>
          <a:bodyPr>
            <a:normAutofit/>
          </a:bodyPr>
          <a:lstStyle/>
          <a:p>
            <a:r>
              <a:rPr lang="en" altLang="zh-TW" dirty="0"/>
              <a:t>Python runbooks</a:t>
            </a:r>
            <a:endParaRPr kumimoji="1" lang="zh-TW" altLang="en-US" dirty="0"/>
          </a:p>
        </p:txBody>
      </p:sp>
      <p:sp>
        <p:nvSpPr>
          <p:cNvPr id="3" name="內容版面配置區 2">
            <a:extLst>
              <a:ext uri="{FF2B5EF4-FFF2-40B4-BE49-F238E27FC236}">
                <a16:creationId xmlns:a16="http://schemas.microsoft.com/office/drawing/2014/main" id="{08586A46-148B-CA46-AA35-0A681103086E}"/>
              </a:ext>
            </a:extLst>
          </p:cNvPr>
          <p:cNvSpPr>
            <a:spLocks noGrp="1"/>
          </p:cNvSpPr>
          <p:nvPr>
            <p:ph idx="1"/>
          </p:nvPr>
        </p:nvSpPr>
        <p:spPr>
          <a:xfrm>
            <a:off x="838200" y="1825625"/>
            <a:ext cx="3797807" cy="4351338"/>
          </a:xfrm>
        </p:spPr>
        <p:txBody>
          <a:bodyPr>
            <a:normAutofit/>
          </a:bodyPr>
          <a:lstStyle/>
          <a:p>
            <a:r>
              <a:rPr lang="en" altLang="zh-TW" sz="2400" dirty="0"/>
              <a:t>Compile under </a:t>
            </a:r>
            <a:r>
              <a:rPr lang="en" altLang="zh-TW" sz="2400" dirty="0">
                <a:solidFill>
                  <a:schemeClr val="accent2"/>
                </a:solidFill>
              </a:rPr>
              <a:t>Python 2</a:t>
            </a:r>
          </a:p>
          <a:p>
            <a:pPr lvl="3"/>
            <a:endParaRPr lang="en" altLang="zh-TW" sz="2400" dirty="0"/>
          </a:p>
          <a:p>
            <a:r>
              <a:rPr lang="en" altLang="zh-TW" sz="2400" dirty="0"/>
              <a:t>Use the robust Python libraries</a:t>
            </a:r>
          </a:p>
          <a:p>
            <a:pPr lvl="3"/>
            <a:endParaRPr lang="en" altLang="zh-TW" sz="2400" dirty="0"/>
          </a:p>
          <a:p>
            <a:r>
              <a:rPr lang="en" altLang="zh-TW" sz="2400" dirty="0"/>
              <a:t>Can run in Azure or on Linux Hybrid Runbook Workers</a:t>
            </a:r>
          </a:p>
          <a:p>
            <a:endParaRPr lang="en" altLang="zh-TW" sz="2400" dirty="0"/>
          </a:p>
          <a:p>
            <a:endParaRPr lang="en" altLang="zh-TW" sz="2400" dirty="0"/>
          </a:p>
          <a:p>
            <a:endParaRPr kumimoji="1" lang="en" altLang="zh-TW" sz="2000" dirty="0"/>
          </a:p>
          <a:p>
            <a:endParaRPr kumimoji="1" lang="zh-TW" altLang="en-US" sz="2000" dirty="0"/>
          </a:p>
        </p:txBody>
      </p:sp>
      <p:pic>
        <p:nvPicPr>
          <p:cNvPr id="4" name="圖片 3" descr="一張含有 螢幕擷取畫面 的圖片&#10;&#10;自動產生的描述">
            <a:extLst>
              <a:ext uri="{FF2B5EF4-FFF2-40B4-BE49-F238E27FC236}">
                <a16:creationId xmlns:a16="http://schemas.microsoft.com/office/drawing/2014/main" id="{C15C96BA-9EAD-4D49-8B23-567D0193B718}"/>
              </a:ext>
            </a:extLst>
          </p:cNvPr>
          <p:cNvPicPr>
            <a:picLocks noChangeAspect="1"/>
          </p:cNvPicPr>
          <p:nvPr/>
        </p:nvPicPr>
        <p:blipFill rotWithShape="1">
          <a:blip r:embed="rId2"/>
          <a:srcRect r="15388" b="1"/>
          <a:stretch/>
        </p:blipFill>
        <p:spPr>
          <a:xfrm>
            <a:off x="5120640" y="1904281"/>
            <a:ext cx="6233160" cy="4272681"/>
          </a:xfrm>
          <a:prstGeom prst="rect">
            <a:avLst/>
          </a:prstGeom>
        </p:spPr>
      </p:pic>
    </p:spTree>
    <p:extLst>
      <p:ext uri="{BB962C8B-B14F-4D97-AF65-F5344CB8AC3E}">
        <p14:creationId xmlns:p14="http://schemas.microsoft.com/office/powerpoint/2010/main" val="1763210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5" descr="一張含有 地圖, 文字 的圖片&#10;&#10;描述是以非常高的可信度產生">
            <a:extLst>
              <a:ext uri="{FF2B5EF4-FFF2-40B4-BE49-F238E27FC236}">
                <a16:creationId xmlns:a16="http://schemas.microsoft.com/office/drawing/2014/main" id="{3FC07558-C2EB-4329-A0CD-80EACD7235E3}"/>
              </a:ext>
            </a:extLst>
          </p:cNvPr>
          <p:cNvPicPr>
            <a:picLocks noChangeAspect="1"/>
          </p:cNvPicPr>
          <p:nvPr/>
        </p:nvPicPr>
        <p:blipFill>
          <a:blip r:embed="rId3"/>
          <a:stretch>
            <a:fillRect/>
          </a:stretch>
        </p:blipFill>
        <p:spPr>
          <a:xfrm>
            <a:off x="819151" y="118395"/>
            <a:ext cx="10267949" cy="6155544"/>
          </a:xfrm>
          <a:prstGeom prst="rect">
            <a:avLst/>
          </a:prstGeom>
        </p:spPr>
      </p:pic>
    </p:spTree>
    <p:extLst>
      <p:ext uri="{BB962C8B-B14F-4D97-AF65-F5344CB8AC3E}">
        <p14:creationId xmlns:p14="http://schemas.microsoft.com/office/powerpoint/2010/main" val="386191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dirty="0">
                <a:cs typeface="Calibri"/>
              </a:rPr>
              <a:t>Runbook and Resource Manager </a:t>
            </a:r>
            <a:r>
              <a:rPr lang="en-US" dirty="0">
                <a:ea typeface="+mn-lt"/>
                <a:cs typeface="+mn-lt"/>
              </a:rPr>
              <a:t>Template</a:t>
            </a:r>
            <a:r>
              <a:rPr lang="en-US" dirty="0">
                <a:cs typeface="Calibri"/>
              </a:rPr>
              <a:t> </a:t>
            </a:r>
            <a:endParaRPr lang="en-US" b="0" dirty="0">
              <a:cs typeface="Calibri"/>
            </a:endParaRPr>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6" name="圖片 6" descr="一張含有 螢幕擷取畫面 的圖片&#10;&#10;描述是以非常高的可信度產生">
            <a:extLst>
              <a:ext uri="{FF2B5EF4-FFF2-40B4-BE49-F238E27FC236}">
                <a16:creationId xmlns:a16="http://schemas.microsoft.com/office/drawing/2014/main" id="{1AC9509D-8D41-4623-AA78-0629E597ECC4}"/>
              </a:ext>
            </a:extLst>
          </p:cNvPr>
          <p:cNvPicPr>
            <a:picLocks noChangeAspect="1"/>
          </p:cNvPicPr>
          <p:nvPr/>
        </p:nvPicPr>
        <p:blipFill rotWithShape="1">
          <a:blip r:embed="rId3"/>
          <a:srcRect l="22789" t="44467" r="26757" b="35253"/>
          <a:stretch/>
        </p:blipFill>
        <p:spPr>
          <a:xfrm>
            <a:off x="1531235" y="2177751"/>
            <a:ext cx="9184911" cy="2091833"/>
          </a:xfrm>
          <a:prstGeom prst="rect">
            <a:avLst/>
          </a:prstGeom>
        </p:spPr>
      </p:pic>
      <p:sp>
        <p:nvSpPr>
          <p:cNvPr id="9" name="矩形 8">
            <a:extLst>
              <a:ext uri="{FF2B5EF4-FFF2-40B4-BE49-F238E27FC236}">
                <a16:creationId xmlns:a16="http://schemas.microsoft.com/office/drawing/2014/main" id="{A02597D6-7ACE-4A1A-A4DC-FF81F8A10FA6}"/>
              </a:ext>
            </a:extLst>
          </p:cNvPr>
          <p:cNvSpPr/>
          <p:nvPr/>
        </p:nvSpPr>
        <p:spPr>
          <a:xfrm>
            <a:off x="5140149" y="4353159"/>
            <a:ext cx="1754868" cy="461665"/>
          </a:xfrm>
          <a:prstGeom prst="rect">
            <a:avLst/>
          </a:prstGeom>
        </p:spPr>
        <p:txBody>
          <a:bodyPr wrap="square" anchor="t">
            <a:spAutoFit/>
          </a:bodyPr>
          <a:lstStyle/>
          <a:p>
            <a:pPr algn="ctr"/>
            <a:r>
              <a:rPr lang="en" sz="2400">
                <a:ea typeface="+mn-lt"/>
                <a:cs typeface="+mn-lt"/>
              </a:rPr>
              <a:t>Storage</a:t>
            </a:r>
            <a:endParaRPr lang="zh-TW"/>
          </a:p>
        </p:txBody>
      </p:sp>
      <p:sp>
        <p:nvSpPr>
          <p:cNvPr id="11" name="矩形 10">
            <a:extLst>
              <a:ext uri="{FF2B5EF4-FFF2-40B4-BE49-F238E27FC236}">
                <a16:creationId xmlns:a16="http://schemas.microsoft.com/office/drawing/2014/main" id="{0A13B555-97D9-4CF2-B57C-63B754756F92}"/>
              </a:ext>
            </a:extLst>
          </p:cNvPr>
          <p:cNvSpPr/>
          <p:nvPr/>
        </p:nvSpPr>
        <p:spPr>
          <a:xfrm>
            <a:off x="8854899" y="4353159"/>
            <a:ext cx="1754868" cy="461665"/>
          </a:xfrm>
          <a:prstGeom prst="rect">
            <a:avLst/>
          </a:prstGeom>
        </p:spPr>
        <p:txBody>
          <a:bodyPr wrap="square" anchor="t">
            <a:spAutoFit/>
          </a:bodyPr>
          <a:lstStyle/>
          <a:p>
            <a:pPr algn="ctr"/>
            <a:r>
              <a:rPr lang="en" sz="2400">
                <a:ea typeface="+mn-lt"/>
                <a:cs typeface="+mn-lt"/>
              </a:rPr>
              <a:t>Runbook</a:t>
            </a:r>
            <a:endParaRPr lang="zh-TW"/>
          </a:p>
        </p:txBody>
      </p:sp>
      <p:sp>
        <p:nvSpPr>
          <p:cNvPr id="13" name="矩形 12">
            <a:extLst>
              <a:ext uri="{FF2B5EF4-FFF2-40B4-BE49-F238E27FC236}">
                <a16:creationId xmlns:a16="http://schemas.microsoft.com/office/drawing/2014/main" id="{C85E6012-1B9A-471E-8369-89A239C3A89A}"/>
              </a:ext>
            </a:extLst>
          </p:cNvPr>
          <p:cNvSpPr/>
          <p:nvPr/>
        </p:nvSpPr>
        <p:spPr>
          <a:xfrm>
            <a:off x="1457149" y="4353159"/>
            <a:ext cx="1754868" cy="1200329"/>
          </a:xfrm>
          <a:prstGeom prst="rect">
            <a:avLst/>
          </a:prstGeom>
        </p:spPr>
        <p:txBody>
          <a:bodyPr wrap="square" anchor="t">
            <a:spAutoFit/>
          </a:bodyPr>
          <a:lstStyle/>
          <a:p>
            <a:pPr algn="ctr"/>
            <a:r>
              <a:rPr lang="en" sz="2400">
                <a:ea typeface="+mn-lt"/>
                <a:cs typeface="+mn-lt"/>
              </a:rPr>
              <a:t>Resource Manager</a:t>
            </a:r>
            <a:endParaRPr lang="zh-TW">
              <a:ea typeface="新細明體" panose="02020500000000000000" pitchFamily="18" charset="-120"/>
              <a:cs typeface="+mn-lt"/>
            </a:endParaRPr>
          </a:p>
          <a:p>
            <a:pPr algn="ctr"/>
            <a:r>
              <a:rPr lang="en" sz="2400">
                <a:cs typeface="Calibri"/>
              </a:rPr>
              <a:t>Template</a:t>
            </a:r>
            <a:endParaRPr lang="en" sz="2400" dirty="0">
              <a:cs typeface="Calibri"/>
            </a:endParaRPr>
          </a:p>
        </p:txBody>
      </p:sp>
    </p:spTree>
    <p:extLst>
      <p:ext uri="{BB962C8B-B14F-4D97-AF65-F5344CB8AC3E}">
        <p14:creationId xmlns:p14="http://schemas.microsoft.com/office/powerpoint/2010/main" val="4002242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E13F5-2E89-254F-B0BF-3858A280F3B2}"/>
              </a:ext>
            </a:extLst>
          </p:cNvPr>
          <p:cNvSpPr>
            <a:spLocks noGrp="1"/>
          </p:cNvSpPr>
          <p:nvPr>
            <p:ph type="ctrTitle"/>
          </p:nvPr>
        </p:nvSpPr>
        <p:spPr/>
        <p:txBody>
          <a:bodyPr/>
          <a:lstStyle/>
          <a:p>
            <a:endParaRPr kumimoji="1" lang="zh-TW" altLang="en-US"/>
          </a:p>
        </p:txBody>
      </p:sp>
      <p:sp>
        <p:nvSpPr>
          <p:cNvPr id="3" name="副標題 2">
            <a:extLst>
              <a:ext uri="{FF2B5EF4-FFF2-40B4-BE49-F238E27FC236}">
                <a16:creationId xmlns:a16="http://schemas.microsoft.com/office/drawing/2014/main" id="{893AA498-384F-0D41-BE14-46DC72928579}"/>
              </a:ext>
            </a:extLst>
          </p:cNvPr>
          <p:cNvSpPr>
            <a:spLocks noGrp="1"/>
          </p:cNvSpPr>
          <p:nvPr>
            <p:ph type="subTitle" idx="1"/>
          </p:nvPr>
        </p:nvSpPr>
        <p:spPr/>
        <p:txBody>
          <a:bodyPr>
            <a:normAutofit fontScale="77500" lnSpcReduction="20000"/>
          </a:bodyPr>
          <a:lstStyle/>
          <a:p>
            <a:endParaRPr kumimoji="1" lang="en" altLang="zh-TW" dirty="0"/>
          </a:p>
          <a:p>
            <a:r>
              <a:rPr kumimoji="1" lang="en" altLang="zh-TW" sz="5400" b="1" dirty="0"/>
              <a:t>Configuration  Management</a:t>
            </a:r>
          </a:p>
          <a:p>
            <a:endParaRPr kumimoji="1" lang="zh-TW" altLang="en-US" dirty="0"/>
          </a:p>
        </p:txBody>
      </p:sp>
    </p:spTree>
    <p:extLst>
      <p:ext uri="{BB962C8B-B14F-4D97-AF65-F5344CB8AC3E}">
        <p14:creationId xmlns:p14="http://schemas.microsoft.com/office/powerpoint/2010/main" val="2785984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00E303-B414-BF4D-9FE6-D3C15600F67F}"/>
              </a:ext>
            </a:extLst>
          </p:cNvPr>
          <p:cNvSpPr>
            <a:spLocks noGrp="1"/>
          </p:cNvSpPr>
          <p:nvPr>
            <p:ph type="title"/>
          </p:nvPr>
        </p:nvSpPr>
        <p:spPr/>
        <p:txBody>
          <a:bodyPr/>
          <a:lstStyle/>
          <a:p>
            <a:r>
              <a:rPr kumimoji="1" lang="en-US" altLang="zh-TW" dirty="0"/>
              <a:t>Configuration  Management</a:t>
            </a:r>
            <a:endParaRPr kumimoji="1" lang="zh-TW" altLang="en-US" dirty="0"/>
          </a:p>
        </p:txBody>
      </p:sp>
      <p:pic>
        <p:nvPicPr>
          <p:cNvPr id="6" name="內容版面配置區 5" descr="一張含有 桌 的圖片&#10;&#10;自動產生的描述">
            <a:extLst>
              <a:ext uri="{FF2B5EF4-FFF2-40B4-BE49-F238E27FC236}">
                <a16:creationId xmlns:a16="http://schemas.microsoft.com/office/drawing/2014/main" id="{E5FAD324-77B7-3649-B3F7-18A732C8E77D}"/>
              </a:ext>
            </a:extLst>
          </p:cNvPr>
          <p:cNvPicPr>
            <a:picLocks noGrp="1" noChangeAspect="1"/>
          </p:cNvPicPr>
          <p:nvPr>
            <p:ph idx="1"/>
          </p:nvPr>
        </p:nvPicPr>
        <p:blipFill>
          <a:blip r:embed="rId2"/>
          <a:stretch>
            <a:fillRect/>
          </a:stretch>
        </p:blipFill>
        <p:spPr>
          <a:xfrm>
            <a:off x="5972615" y="3165675"/>
            <a:ext cx="2458917" cy="2458917"/>
          </a:xfrm>
        </p:spPr>
      </p:pic>
      <p:pic>
        <p:nvPicPr>
          <p:cNvPr id="7" name="圖片 6">
            <a:extLst>
              <a:ext uri="{FF2B5EF4-FFF2-40B4-BE49-F238E27FC236}">
                <a16:creationId xmlns:a16="http://schemas.microsoft.com/office/drawing/2014/main" id="{1B7450E7-EA14-4646-BB32-30FDC86B48CD}"/>
              </a:ext>
            </a:extLst>
          </p:cNvPr>
          <p:cNvPicPr>
            <a:picLocks noChangeAspect="1"/>
          </p:cNvPicPr>
          <p:nvPr/>
        </p:nvPicPr>
        <p:blipFill>
          <a:blip r:embed="rId3"/>
          <a:stretch>
            <a:fillRect/>
          </a:stretch>
        </p:blipFill>
        <p:spPr>
          <a:xfrm>
            <a:off x="9296279" y="3429000"/>
            <a:ext cx="2042281" cy="2042281"/>
          </a:xfrm>
          <a:prstGeom prst="rect">
            <a:avLst/>
          </a:prstGeom>
        </p:spPr>
      </p:pic>
      <p:sp>
        <p:nvSpPr>
          <p:cNvPr id="8" name="矩形 7">
            <a:extLst>
              <a:ext uri="{FF2B5EF4-FFF2-40B4-BE49-F238E27FC236}">
                <a16:creationId xmlns:a16="http://schemas.microsoft.com/office/drawing/2014/main" id="{04FB6204-1089-E948-97BD-20C3040A55CE}"/>
              </a:ext>
            </a:extLst>
          </p:cNvPr>
          <p:cNvSpPr/>
          <p:nvPr/>
        </p:nvSpPr>
        <p:spPr>
          <a:xfrm>
            <a:off x="4964309" y="5624592"/>
            <a:ext cx="4331970" cy="369332"/>
          </a:xfrm>
          <a:prstGeom prst="rect">
            <a:avLst/>
          </a:prstGeom>
        </p:spPr>
        <p:txBody>
          <a:bodyPr wrap="square">
            <a:spAutoFit/>
          </a:bodyPr>
          <a:lstStyle/>
          <a:p>
            <a:pPr algn="ctr"/>
            <a:r>
              <a:rPr lang="en" altLang="zh-TW" b="1" dirty="0"/>
              <a:t>Change Tracking and Inventory</a:t>
            </a:r>
          </a:p>
        </p:txBody>
      </p:sp>
      <p:sp>
        <p:nvSpPr>
          <p:cNvPr id="9" name="矩形 8">
            <a:extLst>
              <a:ext uri="{FF2B5EF4-FFF2-40B4-BE49-F238E27FC236}">
                <a16:creationId xmlns:a16="http://schemas.microsoft.com/office/drawing/2014/main" id="{513755CC-8F41-1344-AF27-706DD10DB126}"/>
              </a:ext>
            </a:extLst>
          </p:cNvPr>
          <p:cNvSpPr/>
          <p:nvPr/>
        </p:nvSpPr>
        <p:spPr>
          <a:xfrm>
            <a:off x="9255489" y="5679600"/>
            <a:ext cx="2083071" cy="369332"/>
          </a:xfrm>
          <a:prstGeom prst="rect">
            <a:avLst/>
          </a:prstGeom>
        </p:spPr>
        <p:txBody>
          <a:bodyPr wrap="none">
            <a:spAutoFit/>
          </a:bodyPr>
          <a:lstStyle/>
          <a:p>
            <a:r>
              <a:rPr lang="en" altLang="zh-TW" b="1" dirty="0"/>
              <a:t> State Configuration</a:t>
            </a:r>
            <a:endParaRPr lang="zh-TW" altLang="en-US" b="1" dirty="0"/>
          </a:p>
        </p:txBody>
      </p:sp>
      <p:sp>
        <p:nvSpPr>
          <p:cNvPr id="10" name="文字方塊 9">
            <a:extLst>
              <a:ext uri="{FF2B5EF4-FFF2-40B4-BE49-F238E27FC236}">
                <a16:creationId xmlns:a16="http://schemas.microsoft.com/office/drawing/2014/main" id="{A3EB5F8B-164E-D342-98D4-85260E105BD3}"/>
              </a:ext>
            </a:extLst>
          </p:cNvPr>
          <p:cNvSpPr txBox="1"/>
          <p:nvPr/>
        </p:nvSpPr>
        <p:spPr>
          <a:xfrm>
            <a:off x="548640" y="1508760"/>
            <a:ext cx="10789920" cy="954107"/>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2800" dirty="0">
                <a:solidFill>
                  <a:srgbClr val="646464"/>
                </a:solidFill>
              </a:rPr>
              <a:t>Configuration Management in Azure Automation allows access to two features:</a:t>
            </a:r>
            <a:endParaRPr kumimoji="1" lang="zh-TW" altLang="en-US" sz="2800" dirty="0">
              <a:solidFill>
                <a:srgbClr val="646464"/>
              </a:solidFill>
            </a:endParaRPr>
          </a:p>
        </p:txBody>
      </p:sp>
      <p:pic>
        <p:nvPicPr>
          <p:cNvPr id="11" name="圖片 10">
            <a:extLst>
              <a:ext uri="{FF2B5EF4-FFF2-40B4-BE49-F238E27FC236}">
                <a16:creationId xmlns:a16="http://schemas.microsoft.com/office/drawing/2014/main" id="{5D71E6C8-9BDD-3846-B38B-E18BFC430B47}"/>
              </a:ext>
            </a:extLst>
          </p:cNvPr>
          <p:cNvPicPr>
            <a:picLocks noChangeAspect="1"/>
          </p:cNvPicPr>
          <p:nvPr/>
        </p:nvPicPr>
        <p:blipFill>
          <a:blip r:embed="rId4"/>
          <a:stretch>
            <a:fillRect/>
          </a:stretch>
        </p:blipFill>
        <p:spPr>
          <a:xfrm>
            <a:off x="213859" y="2313344"/>
            <a:ext cx="3550922" cy="3550922"/>
          </a:xfrm>
          <a:prstGeom prst="rect">
            <a:avLst/>
          </a:prstGeom>
        </p:spPr>
      </p:pic>
      <p:pic>
        <p:nvPicPr>
          <p:cNvPr id="13" name="圖形 12">
            <a:extLst>
              <a:ext uri="{FF2B5EF4-FFF2-40B4-BE49-F238E27FC236}">
                <a16:creationId xmlns:a16="http://schemas.microsoft.com/office/drawing/2014/main" id="{48B8D362-586F-C546-B613-8E09A36D0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0387" y="4272035"/>
            <a:ext cx="1575334" cy="1575334"/>
          </a:xfrm>
          <a:prstGeom prst="rect">
            <a:avLst/>
          </a:prstGeom>
        </p:spPr>
      </p:pic>
      <p:pic>
        <p:nvPicPr>
          <p:cNvPr id="17" name="圖形 16">
            <a:extLst>
              <a:ext uri="{FF2B5EF4-FFF2-40B4-BE49-F238E27FC236}">
                <a16:creationId xmlns:a16="http://schemas.microsoft.com/office/drawing/2014/main" id="{038FE6E9-C038-A04C-B518-23F1E32BE4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6012" y="3741455"/>
            <a:ext cx="1430594" cy="1430594"/>
          </a:xfrm>
          <a:prstGeom prst="rect">
            <a:avLst/>
          </a:prstGeom>
        </p:spPr>
      </p:pic>
    </p:spTree>
    <p:extLst>
      <p:ext uri="{BB962C8B-B14F-4D97-AF65-F5344CB8AC3E}">
        <p14:creationId xmlns:p14="http://schemas.microsoft.com/office/powerpoint/2010/main" val="3239577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14BE3B-E6A2-974A-BA7E-4900F9B28D00}"/>
              </a:ext>
            </a:extLst>
          </p:cNvPr>
          <p:cNvSpPr>
            <a:spLocks noGrp="1"/>
          </p:cNvSpPr>
          <p:nvPr>
            <p:ph type="title"/>
          </p:nvPr>
        </p:nvSpPr>
        <p:spPr/>
        <p:txBody>
          <a:bodyPr>
            <a:normAutofit/>
          </a:bodyPr>
          <a:lstStyle/>
          <a:p>
            <a:r>
              <a:rPr kumimoji="1" lang="en" altLang="zh-TW" dirty="0"/>
              <a:t>Change Tracking and Inventory</a:t>
            </a:r>
            <a:endParaRPr kumimoji="1" lang="zh-TW" altLang="en-US" dirty="0"/>
          </a:p>
        </p:txBody>
      </p:sp>
      <p:sp>
        <p:nvSpPr>
          <p:cNvPr id="3" name="內容版面配置區 2">
            <a:extLst>
              <a:ext uri="{FF2B5EF4-FFF2-40B4-BE49-F238E27FC236}">
                <a16:creationId xmlns:a16="http://schemas.microsoft.com/office/drawing/2014/main" id="{86041F52-ABA8-6B4C-BD8C-7F1D21C0F1F6}"/>
              </a:ext>
            </a:extLst>
          </p:cNvPr>
          <p:cNvSpPr>
            <a:spLocks noGrp="1"/>
          </p:cNvSpPr>
          <p:nvPr>
            <p:ph idx="1"/>
          </p:nvPr>
        </p:nvSpPr>
        <p:spPr/>
        <p:txBody>
          <a:bodyPr>
            <a:normAutofit fontScale="92500" lnSpcReduction="10000"/>
          </a:bodyPr>
          <a:lstStyle/>
          <a:p>
            <a:r>
              <a:rPr lang="en" altLang="zh-TW" dirty="0">
                <a:solidFill>
                  <a:schemeClr val="accent2"/>
                </a:solidFill>
              </a:rPr>
              <a:t>Tracks changes </a:t>
            </a:r>
            <a:r>
              <a:rPr lang="en" altLang="zh-TW" dirty="0"/>
              <a:t>in virtual machines and server infrastructure</a:t>
            </a:r>
          </a:p>
          <a:p>
            <a:pPr lvl="4"/>
            <a:endParaRPr kumimoji="1" lang="en" altLang="zh-TW" dirty="0"/>
          </a:p>
          <a:p>
            <a:r>
              <a:rPr lang="en" altLang="zh-TW" dirty="0"/>
              <a:t>Software managed by the  Package Manager</a:t>
            </a:r>
          </a:p>
          <a:p>
            <a:pPr lvl="4"/>
            <a:endParaRPr kumimoji="1" lang="en" altLang="zh-TW" dirty="0"/>
          </a:p>
          <a:p>
            <a:r>
              <a:rPr lang="en" altLang="zh-TW" dirty="0"/>
              <a:t>Collect data  from  Log Analytics agents</a:t>
            </a:r>
          </a:p>
          <a:p>
            <a:pPr lvl="3"/>
            <a:endParaRPr lang="en" altLang="zh-TW" dirty="0"/>
          </a:p>
          <a:p>
            <a:r>
              <a:rPr lang="en" altLang="zh-TW" dirty="0"/>
              <a:t>Service tracked data:</a:t>
            </a:r>
          </a:p>
          <a:p>
            <a:pPr lvl="1"/>
            <a:r>
              <a:rPr lang="en" altLang="zh-TW" dirty="0"/>
              <a:t>Windows software</a:t>
            </a:r>
          </a:p>
          <a:p>
            <a:pPr lvl="1"/>
            <a:r>
              <a:rPr lang="en" altLang="zh-TW" dirty="0"/>
              <a:t>Linux software (packages)</a:t>
            </a:r>
          </a:p>
          <a:p>
            <a:pPr lvl="1"/>
            <a:r>
              <a:rPr lang="en" altLang="zh-TW" dirty="0"/>
              <a:t>Windows and Linux files</a:t>
            </a:r>
          </a:p>
          <a:p>
            <a:pPr lvl="1"/>
            <a:r>
              <a:rPr lang="en" altLang="zh-TW" dirty="0"/>
              <a:t>Windows registry keys</a:t>
            </a:r>
          </a:p>
          <a:p>
            <a:pPr lvl="1"/>
            <a:r>
              <a:rPr lang="en" altLang="zh-TW" dirty="0"/>
              <a:t>Microsoft services</a:t>
            </a:r>
          </a:p>
          <a:p>
            <a:pPr lvl="1"/>
            <a:r>
              <a:rPr lang="en" altLang="zh-TW" dirty="0"/>
              <a:t>Linux daemons</a:t>
            </a:r>
          </a:p>
          <a:p>
            <a:endParaRPr kumimoji="1" lang="en" altLang="zh-TW" dirty="0"/>
          </a:p>
          <a:p>
            <a:endParaRPr kumimoji="1" lang="zh-TW" altLang="en-US" dirty="0"/>
          </a:p>
        </p:txBody>
      </p:sp>
      <p:pic>
        <p:nvPicPr>
          <p:cNvPr id="5" name="圖片 4" descr="一張含有 時鐘, 標誌 的圖片&#10;&#10;自動產生的描述">
            <a:extLst>
              <a:ext uri="{FF2B5EF4-FFF2-40B4-BE49-F238E27FC236}">
                <a16:creationId xmlns:a16="http://schemas.microsoft.com/office/drawing/2014/main" id="{6A77BAAC-A7F4-E24E-9C0A-CB6A26B8F6B9}"/>
              </a:ext>
            </a:extLst>
          </p:cNvPr>
          <p:cNvPicPr>
            <a:picLocks noChangeAspect="1"/>
          </p:cNvPicPr>
          <p:nvPr/>
        </p:nvPicPr>
        <p:blipFill>
          <a:blip r:embed="rId3"/>
          <a:stretch>
            <a:fillRect/>
          </a:stretch>
        </p:blipFill>
        <p:spPr>
          <a:xfrm>
            <a:off x="7029450" y="3989070"/>
            <a:ext cx="2106930" cy="2106930"/>
          </a:xfrm>
          <a:prstGeom prst="rect">
            <a:avLst/>
          </a:prstGeom>
        </p:spPr>
      </p:pic>
      <p:pic>
        <p:nvPicPr>
          <p:cNvPr id="7" name="圖片 6" descr="一張含有 時鐘 的圖片&#10;&#10;自動產生的描述">
            <a:extLst>
              <a:ext uri="{FF2B5EF4-FFF2-40B4-BE49-F238E27FC236}">
                <a16:creationId xmlns:a16="http://schemas.microsoft.com/office/drawing/2014/main" id="{51F9FCEE-6F02-2147-A54A-1863521E9FF8}"/>
              </a:ext>
            </a:extLst>
          </p:cNvPr>
          <p:cNvPicPr>
            <a:picLocks noChangeAspect="1"/>
          </p:cNvPicPr>
          <p:nvPr/>
        </p:nvPicPr>
        <p:blipFill>
          <a:blip r:embed="rId4"/>
          <a:stretch>
            <a:fillRect/>
          </a:stretch>
        </p:blipFill>
        <p:spPr>
          <a:xfrm>
            <a:off x="9635490" y="3989070"/>
            <a:ext cx="2106930" cy="2106930"/>
          </a:xfrm>
          <a:prstGeom prst="rect">
            <a:avLst/>
          </a:prstGeom>
        </p:spPr>
      </p:pic>
    </p:spTree>
    <p:extLst>
      <p:ext uri="{BB962C8B-B14F-4D97-AF65-F5344CB8AC3E}">
        <p14:creationId xmlns:p14="http://schemas.microsoft.com/office/powerpoint/2010/main" val="209603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Build all Resource by yourself</a:t>
            </a:r>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2" name="圖片 2" descr="一張含有 螢幕擷取畫面 的圖片&#10;&#10;描述是以非常高的可信度產生">
            <a:extLst>
              <a:ext uri="{FF2B5EF4-FFF2-40B4-BE49-F238E27FC236}">
                <a16:creationId xmlns:a16="http://schemas.microsoft.com/office/drawing/2014/main" id="{BE51C869-4D16-4B14-9C0E-B39A84107D0B}"/>
              </a:ext>
            </a:extLst>
          </p:cNvPr>
          <p:cNvPicPr>
            <a:picLocks noChangeAspect="1"/>
          </p:cNvPicPr>
          <p:nvPr/>
        </p:nvPicPr>
        <p:blipFill rotWithShape="1">
          <a:blip r:embed="rId3"/>
          <a:srcRect l="24767" t="30404" r="44075" b="24941"/>
          <a:stretch/>
        </p:blipFill>
        <p:spPr>
          <a:xfrm>
            <a:off x="2963450" y="1204179"/>
            <a:ext cx="6207499" cy="4972784"/>
          </a:xfrm>
          <a:prstGeom prst="rect">
            <a:avLst/>
          </a:prstGeom>
        </p:spPr>
      </p:pic>
      <p:cxnSp>
        <p:nvCxnSpPr>
          <p:cNvPr id="6" name="直線單箭頭接點 5">
            <a:extLst>
              <a:ext uri="{FF2B5EF4-FFF2-40B4-BE49-F238E27FC236}">
                <a16:creationId xmlns:a16="http://schemas.microsoft.com/office/drawing/2014/main" id="{9725D71F-9787-4451-8C01-E6C05E0F761E}"/>
              </a:ext>
            </a:extLst>
          </p:cNvPr>
          <p:cNvCxnSpPr/>
          <p:nvPr/>
        </p:nvCxnSpPr>
        <p:spPr>
          <a:xfrm flipH="1">
            <a:off x="3458750" y="3160025"/>
            <a:ext cx="6350" cy="956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F07E550B-ACE1-4E82-A648-216487A6E549}"/>
              </a:ext>
            </a:extLst>
          </p:cNvPr>
          <p:cNvCxnSpPr>
            <a:cxnSpLocks/>
          </p:cNvCxnSpPr>
          <p:nvPr/>
        </p:nvCxnSpPr>
        <p:spPr>
          <a:xfrm flipV="1">
            <a:off x="3930766" y="4550674"/>
            <a:ext cx="787400" cy="6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312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B2A35-5AF8-1040-97C4-DAB0609CF069}"/>
              </a:ext>
            </a:extLst>
          </p:cNvPr>
          <p:cNvSpPr>
            <a:spLocks noGrp="1"/>
          </p:cNvSpPr>
          <p:nvPr>
            <p:ph type="title"/>
          </p:nvPr>
        </p:nvSpPr>
        <p:spPr/>
        <p:txBody>
          <a:bodyPr>
            <a:normAutofit/>
          </a:bodyPr>
          <a:lstStyle/>
          <a:p>
            <a:r>
              <a:rPr lang="en" altLang="zh-TW" dirty="0"/>
              <a:t>Change Tracking and Inventory user interface</a:t>
            </a:r>
            <a:endParaRPr kumimoji="1" lang="zh-TW" altLang="en-US" dirty="0"/>
          </a:p>
        </p:txBody>
      </p:sp>
      <p:sp>
        <p:nvSpPr>
          <p:cNvPr id="3" name="內容版面配置區 2">
            <a:extLst>
              <a:ext uri="{FF2B5EF4-FFF2-40B4-BE49-F238E27FC236}">
                <a16:creationId xmlns:a16="http://schemas.microsoft.com/office/drawing/2014/main" id="{10564042-4EB1-674A-9AFE-ACC850D3E39B}"/>
              </a:ext>
            </a:extLst>
          </p:cNvPr>
          <p:cNvSpPr>
            <a:spLocks noGrp="1"/>
          </p:cNvSpPr>
          <p:nvPr>
            <p:ph idx="1"/>
          </p:nvPr>
        </p:nvSpPr>
        <p:spPr>
          <a:xfrm>
            <a:off x="304800" y="1505527"/>
            <a:ext cx="11650980" cy="4671436"/>
          </a:xfrm>
        </p:spPr>
        <p:txBody>
          <a:bodyPr/>
          <a:lstStyle/>
          <a:p>
            <a:r>
              <a:rPr kumimoji="1" lang="en-US" altLang="zh-TW" dirty="0"/>
              <a:t>S</a:t>
            </a:r>
            <a:r>
              <a:rPr lang="en" altLang="zh-TW" dirty="0"/>
              <a:t>electing one of the add VMs options</a:t>
            </a:r>
            <a:endParaRPr kumimoji="1" lang="zh-TW" altLang="en-US" dirty="0"/>
          </a:p>
        </p:txBody>
      </p:sp>
      <p:pic>
        <p:nvPicPr>
          <p:cNvPr id="5" name="圖片 4">
            <a:extLst>
              <a:ext uri="{FF2B5EF4-FFF2-40B4-BE49-F238E27FC236}">
                <a16:creationId xmlns:a16="http://schemas.microsoft.com/office/drawing/2014/main" id="{EEC92F22-DFBF-614C-B585-B27A3C8AB8DC}"/>
              </a:ext>
            </a:extLst>
          </p:cNvPr>
          <p:cNvPicPr>
            <a:picLocks noChangeAspect="1"/>
          </p:cNvPicPr>
          <p:nvPr/>
        </p:nvPicPr>
        <p:blipFill>
          <a:blip r:embed="rId2"/>
          <a:stretch>
            <a:fillRect/>
          </a:stretch>
        </p:blipFill>
        <p:spPr>
          <a:xfrm>
            <a:off x="2212782" y="2251709"/>
            <a:ext cx="7835015" cy="3707791"/>
          </a:xfrm>
          <a:prstGeom prst="rect">
            <a:avLst/>
          </a:prstGeom>
        </p:spPr>
      </p:pic>
    </p:spTree>
    <p:extLst>
      <p:ext uri="{BB962C8B-B14F-4D97-AF65-F5344CB8AC3E}">
        <p14:creationId xmlns:p14="http://schemas.microsoft.com/office/powerpoint/2010/main" val="1421760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D45B98-C512-9549-B4B6-425D3B9B63C1}"/>
              </a:ext>
            </a:extLst>
          </p:cNvPr>
          <p:cNvSpPr>
            <a:spLocks noGrp="1"/>
          </p:cNvSpPr>
          <p:nvPr>
            <p:ph type="title"/>
          </p:nvPr>
        </p:nvSpPr>
        <p:spPr/>
        <p:txBody>
          <a:bodyPr>
            <a:normAutofit/>
          </a:bodyPr>
          <a:lstStyle/>
          <a:p>
            <a:r>
              <a:rPr kumimoji="1" lang="en" altLang="zh-TW" dirty="0"/>
              <a:t>State Configuration</a:t>
            </a:r>
            <a:endParaRPr kumimoji="1" lang="zh-TW" altLang="en-US" dirty="0"/>
          </a:p>
        </p:txBody>
      </p:sp>
      <p:sp>
        <p:nvSpPr>
          <p:cNvPr id="3" name="內容版面配置區 2">
            <a:extLst>
              <a:ext uri="{FF2B5EF4-FFF2-40B4-BE49-F238E27FC236}">
                <a16:creationId xmlns:a16="http://schemas.microsoft.com/office/drawing/2014/main" id="{1EBED7F4-1179-9F4B-BF1D-9BD899095240}"/>
              </a:ext>
            </a:extLst>
          </p:cNvPr>
          <p:cNvSpPr>
            <a:spLocks noGrp="1"/>
          </p:cNvSpPr>
          <p:nvPr>
            <p:ph idx="1"/>
          </p:nvPr>
        </p:nvSpPr>
        <p:spPr/>
        <p:txBody>
          <a:bodyPr/>
          <a:lstStyle/>
          <a:p>
            <a:r>
              <a:rPr lang="en" altLang="zh-TW" dirty="0"/>
              <a:t>Compile PowerShell </a:t>
            </a:r>
            <a:r>
              <a:rPr lang="en" altLang="zh-TW" dirty="0">
                <a:solidFill>
                  <a:schemeClr val="accent2"/>
                </a:solidFill>
              </a:rPr>
              <a:t>Desired State Configuration</a:t>
            </a:r>
            <a:r>
              <a:rPr lang="en" altLang="zh-TW" dirty="0"/>
              <a:t>(DSC)</a:t>
            </a:r>
          </a:p>
          <a:p>
            <a:pPr lvl="2"/>
            <a:endParaRPr kumimoji="1" lang="en" altLang="zh-TW" dirty="0"/>
          </a:p>
          <a:p>
            <a:r>
              <a:rPr kumimoji="1" lang="en" altLang="zh-TW" dirty="0"/>
              <a:t>Configurations for </a:t>
            </a:r>
            <a:r>
              <a:rPr kumimoji="1" lang="en" altLang="zh-TW" dirty="0">
                <a:solidFill>
                  <a:schemeClr val="accent2"/>
                </a:solidFill>
              </a:rPr>
              <a:t>nodes</a:t>
            </a:r>
            <a:r>
              <a:rPr kumimoji="1" lang="en" altLang="zh-TW" dirty="0"/>
              <a:t> in any cloud or on-premises datacenter</a:t>
            </a:r>
          </a:p>
          <a:p>
            <a:pPr lvl="3"/>
            <a:endParaRPr kumimoji="1" lang="en" altLang="zh-TW" dirty="0"/>
          </a:p>
          <a:p>
            <a:r>
              <a:rPr kumimoji="1" lang="en" altLang="zh-TW" dirty="0"/>
              <a:t>Built-in pull server</a:t>
            </a:r>
          </a:p>
          <a:p>
            <a:pPr lvl="3"/>
            <a:endParaRPr kumimoji="1" lang="en" altLang="zh-TW" dirty="0"/>
          </a:p>
          <a:p>
            <a:r>
              <a:rPr kumimoji="1" lang="en" altLang="zh-TW" dirty="0"/>
              <a:t>Management of all your DSC artifacts</a:t>
            </a:r>
          </a:p>
          <a:p>
            <a:pPr lvl="3"/>
            <a:endParaRPr kumimoji="1" lang="en" altLang="zh-TW" dirty="0"/>
          </a:p>
          <a:p>
            <a:r>
              <a:rPr kumimoji="1" lang="en" altLang="zh-TW" dirty="0"/>
              <a:t>Import of reporting data into Azure Monitor logs</a:t>
            </a:r>
          </a:p>
          <a:p>
            <a:endParaRPr kumimoji="1" lang="en" altLang="zh-TW" dirty="0"/>
          </a:p>
          <a:p>
            <a:endParaRPr kumimoji="1" lang="en" altLang="zh-TW" dirty="0"/>
          </a:p>
          <a:p>
            <a:endParaRPr kumimoji="1" lang="en" altLang="zh-TW" dirty="0"/>
          </a:p>
          <a:p>
            <a:endParaRPr kumimoji="1" lang="en" altLang="zh-TW" dirty="0"/>
          </a:p>
          <a:p>
            <a:endParaRPr kumimoji="1" lang="en" altLang="zh-TW" dirty="0"/>
          </a:p>
        </p:txBody>
      </p:sp>
      <p:pic>
        <p:nvPicPr>
          <p:cNvPr id="4" name="圖片 3">
            <a:extLst>
              <a:ext uri="{FF2B5EF4-FFF2-40B4-BE49-F238E27FC236}">
                <a16:creationId xmlns:a16="http://schemas.microsoft.com/office/drawing/2014/main" id="{F2712A8F-1F46-B748-919A-9614636F9FBF}"/>
              </a:ext>
            </a:extLst>
          </p:cNvPr>
          <p:cNvPicPr>
            <a:picLocks noChangeAspect="1"/>
          </p:cNvPicPr>
          <p:nvPr/>
        </p:nvPicPr>
        <p:blipFill>
          <a:blip r:embed="rId2"/>
          <a:stretch>
            <a:fillRect/>
          </a:stretch>
        </p:blipFill>
        <p:spPr>
          <a:xfrm>
            <a:off x="7804970" y="3429000"/>
            <a:ext cx="4171836" cy="2468880"/>
          </a:xfrm>
          <a:prstGeom prst="rect">
            <a:avLst/>
          </a:prstGeom>
        </p:spPr>
      </p:pic>
    </p:spTree>
    <p:extLst>
      <p:ext uri="{BB962C8B-B14F-4D97-AF65-F5344CB8AC3E}">
        <p14:creationId xmlns:p14="http://schemas.microsoft.com/office/powerpoint/2010/main" val="2880712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F4E6A-0721-0A4B-8DEE-1CECB336318E}"/>
              </a:ext>
            </a:extLst>
          </p:cNvPr>
          <p:cNvSpPr>
            <a:spLocks noGrp="1"/>
          </p:cNvSpPr>
          <p:nvPr>
            <p:ph type="title"/>
          </p:nvPr>
        </p:nvSpPr>
        <p:spPr/>
        <p:txBody>
          <a:bodyPr>
            <a:normAutofit/>
          </a:bodyPr>
          <a:lstStyle/>
          <a:p>
            <a:r>
              <a:rPr lang="en" altLang="zh-TW" dirty="0"/>
              <a:t>Desired State Configuration </a:t>
            </a:r>
            <a:endParaRPr kumimoji="1" lang="zh-TW" altLang="en-US" dirty="0"/>
          </a:p>
        </p:txBody>
      </p:sp>
      <p:sp>
        <p:nvSpPr>
          <p:cNvPr id="3" name="內容版面配置區 2">
            <a:extLst>
              <a:ext uri="{FF2B5EF4-FFF2-40B4-BE49-F238E27FC236}">
                <a16:creationId xmlns:a16="http://schemas.microsoft.com/office/drawing/2014/main" id="{57EC8E40-72B3-A945-99A8-CFA624E5F754}"/>
              </a:ext>
            </a:extLst>
          </p:cNvPr>
          <p:cNvSpPr>
            <a:spLocks noGrp="1"/>
          </p:cNvSpPr>
          <p:nvPr>
            <p:ph idx="1"/>
          </p:nvPr>
        </p:nvSpPr>
        <p:spPr/>
        <p:txBody>
          <a:bodyPr/>
          <a:lstStyle/>
          <a:p>
            <a:r>
              <a:rPr lang="en" altLang="zh-TW" dirty="0"/>
              <a:t>Use a </a:t>
            </a:r>
            <a:r>
              <a:rPr lang="en" altLang="zh-TW" dirty="0">
                <a:solidFill>
                  <a:schemeClr val="accent2"/>
                </a:solidFill>
              </a:rPr>
              <a:t>PowerShell-based scripting </a:t>
            </a:r>
            <a:r>
              <a:rPr lang="en" altLang="zh-TW" dirty="0"/>
              <a:t>language to configure Windows and Linux systems</a:t>
            </a:r>
          </a:p>
          <a:p>
            <a:endParaRPr kumimoji="1" lang="en" altLang="zh-TW" dirty="0"/>
          </a:p>
          <a:p>
            <a:r>
              <a:rPr lang="en" altLang="zh-TW" dirty="0"/>
              <a:t>Two different models: </a:t>
            </a:r>
          </a:p>
          <a:p>
            <a:pPr lvl="1"/>
            <a:r>
              <a:rPr lang="en" altLang="zh-TW" dirty="0"/>
              <a:t>Push  model</a:t>
            </a:r>
          </a:p>
          <a:p>
            <a:pPr lvl="1"/>
            <a:r>
              <a:rPr lang="en" altLang="zh-TW" dirty="0"/>
              <a:t>Pull    model</a:t>
            </a:r>
            <a:endParaRPr kumimoji="1" lang="zh-TW" altLang="en-US" dirty="0"/>
          </a:p>
        </p:txBody>
      </p:sp>
      <p:pic>
        <p:nvPicPr>
          <p:cNvPr id="4" name="圖片 3">
            <a:extLst>
              <a:ext uri="{FF2B5EF4-FFF2-40B4-BE49-F238E27FC236}">
                <a16:creationId xmlns:a16="http://schemas.microsoft.com/office/drawing/2014/main" id="{A8051488-EB7B-D040-A0B4-078E488EACAB}"/>
              </a:ext>
            </a:extLst>
          </p:cNvPr>
          <p:cNvPicPr>
            <a:picLocks noChangeAspect="1"/>
          </p:cNvPicPr>
          <p:nvPr/>
        </p:nvPicPr>
        <p:blipFill>
          <a:blip r:embed="rId2"/>
          <a:stretch>
            <a:fillRect/>
          </a:stretch>
        </p:blipFill>
        <p:spPr>
          <a:xfrm>
            <a:off x="5058410" y="2448243"/>
            <a:ext cx="6350000" cy="3568700"/>
          </a:xfrm>
          <a:prstGeom prst="rect">
            <a:avLst/>
          </a:prstGeom>
        </p:spPr>
      </p:pic>
    </p:spTree>
    <p:extLst>
      <p:ext uri="{BB962C8B-B14F-4D97-AF65-F5344CB8AC3E}">
        <p14:creationId xmlns:p14="http://schemas.microsoft.com/office/powerpoint/2010/main" val="1851792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5C204-77F2-7945-BBB2-A93E47189E35}"/>
              </a:ext>
            </a:extLst>
          </p:cNvPr>
          <p:cNvSpPr>
            <a:spLocks noGrp="1"/>
          </p:cNvSpPr>
          <p:nvPr>
            <p:ph type="title"/>
          </p:nvPr>
        </p:nvSpPr>
        <p:spPr/>
        <p:txBody>
          <a:bodyPr/>
          <a:lstStyle/>
          <a:p>
            <a:r>
              <a:rPr lang="en" altLang="zh-TW" dirty="0"/>
              <a:t>Push model</a:t>
            </a:r>
            <a:endParaRPr kumimoji="1" lang="zh-TW" altLang="en-US" dirty="0"/>
          </a:p>
        </p:txBody>
      </p:sp>
      <p:sp>
        <p:nvSpPr>
          <p:cNvPr id="3" name="內容版面配置區 2">
            <a:extLst>
              <a:ext uri="{FF2B5EF4-FFF2-40B4-BE49-F238E27FC236}">
                <a16:creationId xmlns:a16="http://schemas.microsoft.com/office/drawing/2014/main" id="{9015D821-3B1C-D144-B5C2-AF5E242BBF3D}"/>
              </a:ext>
            </a:extLst>
          </p:cNvPr>
          <p:cNvSpPr>
            <a:spLocks noGrp="1"/>
          </p:cNvSpPr>
          <p:nvPr>
            <p:ph idx="1"/>
          </p:nvPr>
        </p:nvSpPr>
        <p:spPr/>
        <p:txBody>
          <a:bodyPr/>
          <a:lstStyle/>
          <a:p>
            <a:r>
              <a:rPr lang="en" altLang="zh-TW" dirty="0"/>
              <a:t>Manually towards one or more units that call </a:t>
            </a:r>
            <a:r>
              <a:rPr lang="en" altLang="zh-TW" dirty="0">
                <a:solidFill>
                  <a:schemeClr val="accent2"/>
                </a:solidFill>
              </a:rPr>
              <a:t>node </a:t>
            </a:r>
          </a:p>
          <a:p>
            <a:pPr lvl="3"/>
            <a:endParaRPr lang="en" altLang="zh-TW" dirty="0">
              <a:solidFill>
                <a:schemeClr val="accent2"/>
              </a:solidFill>
            </a:endParaRPr>
          </a:p>
          <a:p>
            <a:r>
              <a:rPr lang="en" altLang="zh-TW" dirty="0"/>
              <a:t>Administrator sends the configuration to the machines</a:t>
            </a:r>
          </a:p>
          <a:p>
            <a:endParaRPr lang="en" altLang="zh-TW" dirty="0"/>
          </a:p>
          <a:p>
            <a:r>
              <a:rPr lang="en" altLang="zh-TW" dirty="0"/>
              <a:t>Not necessary to invest in a new serve</a:t>
            </a:r>
          </a:p>
          <a:p>
            <a:endParaRPr lang="en" altLang="zh-TW" dirty="0"/>
          </a:p>
          <a:p>
            <a:r>
              <a:rPr lang="en" altLang="zh-TW" dirty="0"/>
              <a:t>The simplicity of the architecture</a:t>
            </a:r>
          </a:p>
          <a:p>
            <a:endParaRPr lang="en" altLang="zh-TW" dirty="0"/>
          </a:p>
          <a:p>
            <a:endParaRPr lang="en" altLang="zh-TW" dirty="0"/>
          </a:p>
          <a:p>
            <a:endParaRPr lang="en" altLang="zh-TW" dirty="0">
              <a:solidFill>
                <a:schemeClr val="accent2"/>
              </a:solidFill>
            </a:endParaRPr>
          </a:p>
          <a:p>
            <a:endParaRPr lang="en" altLang="zh-TW" dirty="0">
              <a:solidFill>
                <a:schemeClr val="accent2"/>
              </a:solidFill>
            </a:endParaRPr>
          </a:p>
          <a:p>
            <a:endParaRPr lang="en" altLang="zh-TW" dirty="0">
              <a:solidFill>
                <a:schemeClr val="accent2"/>
              </a:solidFill>
            </a:endParaRPr>
          </a:p>
          <a:p>
            <a:endParaRPr lang="en" altLang="zh-TW" dirty="0">
              <a:solidFill>
                <a:schemeClr val="accent2"/>
              </a:solidFill>
            </a:endParaRPr>
          </a:p>
          <a:p>
            <a:endParaRPr lang="en" altLang="zh-TW" dirty="0">
              <a:solidFill>
                <a:schemeClr val="accent2"/>
              </a:solidFill>
            </a:endParaRPr>
          </a:p>
          <a:p>
            <a:endParaRPr lang="en" altLang="zh-TW" dirty="0">
              <a:solidFill>
                <a:schemeClr val="accent2"/>
              </a:solidFill>
            </a:endParaRPr>
          </a:p>
          <a:p>
            <a:endParaRPr lang="en" altLang="zh-TW" dirty="0"/>
          </a:p>
          <a:p>
            <a:endParaRPr lang="en" altLang="zh-TW" dirty="0"/>
          </a:p>
          <a:p>
            <a:endParaRPr kumimoji="1" lang="en" altLang="zh-TW" dirty="0"/>
          </a:p>
          <a:p>
            <a:endParaRPr kumimoji="1" lang="zh-TW" altLang="en-US" dirty="0"/>
          </a:p>
        </p:txBody>
      </p:sp>
      <p:pic>
        <p:nvPicPr>
          <p:cNvPr id="26" name="圖片 25" descr="一張含有 物件, 時鐘 的圖片&#10;&#10;自動產生的描述">
            <a:extLst>
              <a:ext uri="{FF2B5EF4-FFF2-40B4-BE49-F238E27FC236}">
                <a16:creationId xmlns:a16="http://schemas.microsoft.com/office/drawing/2014/main" id="{202927E9-18FC-D449-AE9F-C8C60BF7C7F7}"/>
              </a:ext>
            </a:extLst>
          </p:cNvPr>
          <p:cNvPicPr>
            <a:picLocks noChangeAspect="1"/>
          </p:cNvPicPr>
          <p:nvPr/>
        </p:nvPicPr>
        <p:blipFill>
          <a:blip r:embed="rId2"/>
          <a:stretch>
            <a:fillRect/>
          </a:stretch>
        </p:blipFill>
        <p:spPr>
          <a:xfrm>
            <a:off x="8114850" y="3040827"/>
            <a:ext cx="3714750" cy="2998022"/>
          </a:xfrm>
          <a:prstGeom prst="rect">
            <a:avLst/>
          </a:prstGeom>
        </p:spPr>
      </p:pic>
    </p:spTree>
    <p:extLst>
      <p:ext uri="{BB962C8B-B14F-4D97-AF65-F5344CB8AC3E}">
        <p14:creationId xmlns:p14="http://schemas.microsoft.com/office/powerpoint/2010/main" val="1500187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0BA770-38DD-DF4E-A620-33E0783BC31C}"/>
              </a:ext>
            </a:extLst>
          </p:cNvPr>
          <p:cNvSpPr>
            <a:spLocks noGrp="1"/>
          </p:cNvSpPr>
          <p:nvPr>
            <p:ph type="title"/>
          </p:nvPr>
        </p:nvSpPr>
        <p:spPr/>
        <p:txBody>
          <a:bodyPr/>
          <a:lstStyle/>
          <a:p>
            <a:r>
              <a:rPr lang="en" altLang="zh-TW" dirty="0"/>
              <a:t>Pull model</a:t>
            </a:r>
            <a:endParaRPr kumimoji="1" lang="zh-TW" altLang="en-US" dirty="0"/>
          </a:p>
        </p:txBody>
      </p:sp>
      <p:sp>
        <p:nvSpPr>
          <p:cNvPr id="3" name="內容版面配置區 2">
            <a:extLst>
              <a:ext uri="{FF2B5EF4-FFF2-40B4-BE49-F238E27FC236}">
                <a16:creationId xmlns:a16="http://schemas.microsoft.com/office/drawing/2014/main" id="{82FA80D7-8609-9245-BAAB-935450B19917}"/>
              </a:ext>
            </a:extLst>
          </p:cNvPr>
          <p:cNvSpPr>
            <a:spLocks noGrp="1"/>
          </p:cNvSpPr>
          <p:nvPr>
            <p:ph idx="1"/>
          </p:nvPr>
        </p:nvSpPr>
        <p:spPr/>
        <p:txBody>
          <a:bodyPr/>
          <a:lstStyle/>
          <a:p>
            <a:r>
              <a:rPr lang="en" altLang="zh-TW" dirty="0"/>
              <a:t> Nodes contact  server at </a:t>
            </a:r>
            <a:r>
              <a:rPr lang="en" altLang="zh-TW" dirty="0">
                <a:solidFill>
                  <a:schemeClr val="accent2"/>
                </a:solidFill>
              </a:rPr>
              <a:t>regular intervals </a:t>
            </a:r>
            <a:r>
              <a:rPr lang="en" altLang="zh-TW" dirty="0"/>
              <a:t>so as to obtain their configuration</a:t>
            </a:r>
          </a:p>
          <a:p>
            <a:pPr lvl="3"/>
            <a:endParaRPr kumimoji="1" lang="en" altLang="zh-TW" dirty="0"/>
          </a:p>
          <a:p>
            <a:r>
              <a:rPr kumimoji="1" lang="en" altLang="zh-TW" dirty="0"/>
              <a:t> </a:t>
            </a:r>
            <a:r>
              <a:rPr lang="en" altLang="zh-TW" dirty="0">
                <a:solidFill>
                  <a:schemeClr val="accent2"/>
                </a:solidFill>
              </a:rPr>
              <a:t>Automation</a:t>
            </a:r>
            <a:r>
              <a:rPr lang="en" altLang="zh-TW" dirty="0"/>
              <a:t> of the deployment of the configurations</a:t>
            </a:r>
          </a:p>
          <a:p>
            <a:endParaRPr kumimoji="1" lang="en" altLang="zh-TW" dirty="0"/>
          </a:p>
          <a:p>
            <a:r>
              <a:rPr lang="en" altLang="zh-TW" dirty="0"/>
              <a:t>Management of numerous machines</a:t>
            </a:r>
            <a:endParaRPr kumimoji="1" lang="en" altLang="zh-TW" dirty="0"/>
          </a:p>
          <a:p>
            <a:endParaRPr kumimoji="1" lang="zh-TW" altLang="en-US" dirty="0"/>
          </a:p>
        </p:txBody>
      </p:sp>
      <p:pic>
        <p:nvPicPr>
          <p:cNvPr id="6" name="圖片 5" descr="一張含有 標誌 的圖片&#10;&#10;自動產生的描述">
            <a:extLst>
              <a:ext uri="{FF2B5EF4-FFF2-40B4-BE49-F238E27FC236}">
                <a16:creationId xmlns:a16="http://schemas.microsoft.com/office/drawing/2014/main" id="{D5BFA938-8099-2F4B-A81B-537CD069FCC6}"/>
              </a:ext>
            </a:extLst>
          </p:cNvPr>
          <p:cNvPicPr>
            <a:picLocks noChangeAspect="1"/>
          </p:cNvPicPr>
          <p:nvPr/>
        </p:nvPicPr>
        <p:blipFill>
          <a:blip r:embed="rId2"/>
          <a:stretch>
            <a:fillRect/>
          </a:stretch>
        </p:blipFill>
        <p:spPr>
          <a:xfrm>
            <a:off x="8515350" y="3568700"/>
            <a:ext cx="3116414" cy="2463800"/>
          </a:xfrm>
          <a:prstGeom prst="rect">
            <a:avLst/>
          </a:prstGeom>
        </p:spPr>
      </p:pic>
    </p:spTree>
    <p:extLst>
      <p:ext uri="{BB962C8B-B14F-4D97-AF65-F5344CB8AC3E}">
        <p14:creationId xmlns:p14="http://schemas.microsoft.com/office/powerpoint/2010/main" val="229331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CE769F-5821-A745-B94E-00EEC1ADB0C9}"/>
              </a:ext>
            </a:extLst>
          </p:cNvPr>
          <p:cNvSpPr>
            <a:spLocks noGrp="1"/>
          </p:cNvSpPr>
          <p:nvPr>
            <p:ph type="ctrTitle"/>
          </p:nvPr>
        </p:nvSpPr>
        <p:spPr/>
        <p:txBody>
          <a:bodyPr/>
          <a:lstStyle/>
          <a:p>
            <a:endParaRPr kumimoji="1" lang="zh-TW" altLang="en-US"/>
          </a:p>
        </p:txBody>
      </p:sp>
      <p:sp>
        <p:nvSpPr>
          <p:cNvPr id="3" name="副標題 2">
            <a:extLst>
              <a:ext uri="{FF2B5EF4-FFF2-40B4-BE49-F238E27FC236}">
                <a16:creationId xmlns:a16="http://schemas.microsoft.com/office/drawing/2014/main" id="{4DC9FBEC-4E69-BA42-9A43-96DAAD6CFA58}"/>
              </a:ext>
            </a:extLst>
          </p:cNvPr>
          <p:cNvSpPr>
            <a:spLocks noGrp="1"/>
          </p:cNvSpPr>
          <p:nvPr>
            <p:ph type="subTitle" idx="1"/>
          </p:nvPr>
        </p:nvSpPr>
        <p:spPr/>
        <p:txBody>
          <a:bodyPr/>
          <a:lstStyle/>
          <a:p>
            <a:r>
              <a:rPr kumimoji="1" lang="en" altLang="zh-TW" sz="4200" b="1" dirty="0"/>
              <a:t>Update management</a:t>
            </a:r>
          </a:p>
          <a:p>
            <a:endParaRPr kumimoji="1" lang="zh-TW" altLang="en-US" dirty="0"/>
          </a:p>
        </p:txBody>
      </p:sp>
    </p:spTree>
    <p:extLst>
      <p:ext uri="{BB962C8B-B14F-4D97-AF65-F5344CB8AC3E}">
        <p14:creationId xmlns:p14="http://schemas.microsoft.com/office/powerpoint/2010/main" val="1721434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0587D3-6838-5E47-B0CA-4BA37CBC75D4}"/>
              </a:ext>
            </a:extLst>
          </p:cNvPr>
          <p:cNvSpPr>
            <a:spLocks noGrp="1"/>
          </p:cNvSpPr>
          <p:nvPr>
            <p:ph type="title"/>
          </p:nvPr>
        </p:nvSpPr>
        <p:spPr/>
        <p:txBody>
          <a:bodyPr>
            <a:normAutofit/>
          </a:bodyPr>
          <a:lstStyle/>
          <a:p>
            <a:r>
              <a:rPr kumimoji="1" lang="en" altLang="zh-TW" dirty="0"/>
              <a:t>Update management</a:t>
            </a:r>
            <a:endParaRPr kumimoji="1" lang="zh-TW" altLang="en-US" dirty="0"/>
          </a:p>
        </p:txBody>
      </p:sp>
      <p:sp>
        <p:nvSpPr>
          <p:cNvPr id="3" name="內容版面配置區 2">
            <a:extLst>
              <a:ext uri="{FF2B5EF4-FFF2-40B4-BE49-F238E27FC236}">
                <a16:creationId xmlns:a16="http://schemas.microsoft.com/office/drawing/2014/main" id="{9B0B98F2-474C-5B47-A346-31D5EC82C5EB}"/>
              </a:ext>
            </a:extLst>
          </p:cNvPr>
          <p:cNvSpPr>
            <a:spLocks noGrp="1"/>
          </p:cNvSpPr>
          <p:nvPr>
            <p:ph idx="1"/>
          </p:nvPr>
        </p:nvSpPr>
        <p:spPr/>
        <p:txBody>
          <a:bodyPr/>
          <a:lstStyle/>
          <a:p>
            <a:r>
              <a:rPr lang="en" altLang="zh-TW" dirty="0"/>
              <a:t>Manage </a:t>
            </a:r>
            <a:r>
              <a:rPr lang="en" altLang="zh-TW" dirty="0">
                <a:solidFill>
                  <a:schemeClr val="accent2"/>
                </a:solidFill>
              </a:rPr>
              <a:t>operating system updates </a:t>
            </a:r>
            <a:r>
              <a:rPr lang="en" altLang="zh-TW" dirty="0"/>
              <a:t>for  Windows and Linux machines </a:t>
            </a:r>
          </a:p>
          <a:p>
            <a:pPr lvl="4"/>
            <a:endParaRPr kumimoji="1" lang="en" altLang="zh-TW" dirty="0"/>
          </a:p>
          <a:p>
            <a:r>
              <a:rPr lang="en" altLang="zh-TW" dirty="0"/>
              <a:t> Manage  installing required updates for servers</a:t>
            </a:r>
          </a:p>
          <a:p>
            <a:pPr lvl="2"/>
            <a:endParaRPr lang="en" altLang="zh-TW" dirty="0"/>
          </a:p>
          <a:p>
            <a:r>
              <a:rPr lang="en" altLang="zh-TW" dirty="0"/>
              <a:t>Use </a:t>
            </a:r>
            <a:r>
              <a:rPr lang="en" altLang="zh-TW" dirty="0">
                <a:solidFill>
                  <a:schemeClr val="accent2"/>
                </a:solidFill>
              </a:rPr>
              <a:t>Azure Monitor and Log Analytics </a:t>
            </a:r>
            <a:r>
              <a:rPr lang="en" altLang="zh-TW" dirty="0"/>
              <a:t>Workspace to collect information</a:t>
            </a:r>
          </a:p>
          <a:p>
            <a:endParaRPr lang="en" altLang="zh-TW" dirty="0"/>
          </a:p>
          <a:p>
            <a:r>
              <a:rPr lang="en" altLang="zh-TW" dirty="0"/>
              <a:t>Work with computer in Azure, on-premises or other cloud platform</a:t>
            </a:r>
          </a:p>
          <a:p>
            <a:endParaRPr lang="en" altLang="zh-TW" dirty="0"/>
          </a:p>
          <a:p>
            <a:endParaRPr lang="en" altLang="zh-TW" dirty="0"/>
          </a:p>
          <a:p>
            <a:endParaRPr lang="en" altLang="zh-TW" dirty="0"/>
          </a:p>
          <a:p>
            <a:endParaRPr lang="en" altLang="zh-TW" dirty="0"/>
          </a:p>
          <a:p>
            <a:endParaRPr lang="en" altLang="zh-TW" dirty="0"/>
          </a:p>
          <a:p>
            <a:endParaRPr lang="en" altLang="zh-TW" dirty="0"/>
          </a:p>
          <a:p>
            <a:endParaRPr kumimoji="1" lang="en" altLang="zh-TW" dirty="0"/>
          </a:p>
          <a:p>
            <a:endParaRPr kumimoji="1" lang="zh-TW" altLang="en-US" dirty="0"/>
          </a:p>
        </p:txBody>
      </p:sp>
    </p:spTree>
    <p:extLst>
      <p:ext uri="{BB962C8B-B14F-4D97-AF65-F5344CB8AC3E}">
        <p14:creationId xmlns:p14="http://schemas.microsoft.com/office/powerpoint/2010/main" val="801017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EFDBA5-0D56-7545-AC10-4063F67AEEAA}"/>
              </a:ext>
            </a:extLst>
          </p:cNvPr>
          <p:cNvSpPr>
            <a:spLocks noGrp="1"/>
          </p:cNvSpPr>
          <p:nvPr>
            <p:ph type="title"/>
          </p:nvPr>
        </p:nvSpPr>
        <p:spPr/>
        <p:txBody>
          <a:bodyPr>
            <a:normAutofit/>
          </a:bodyPr>
          <a:lstStyle/>
          <a:p>
            <a:r>
              <a:rPr kumimoji="1" lang="en" altLang="zh-TW" dirty="0"/>
              <a:t> Update Management to connected Server work </a:t>
            </a:r>
            <a:endParaRPr kumimoji="1" lang="zh-TW" altLang="en-US" dirty="0"/>
          </a:p>
        </p:txBody>
      </p:sp>
      <p:pic>
        <p:nvPicPr>
          <p:cNvPr id="4" name="內容版面配置區 3">
            <a:extLst>
              <a:ext uri="{FF2B5EF4-FFF2-40B4-BE49-F238E27FC236}">
                <a16:creationId xmlns:a16="http://schemas.microsoft.com/office/drawing/2014/main" id="{DCF58293-C36A-B344-BF0C-3F7429C6DFFF}"/>
              </a:ext>
            </a:extLst>
          </p:cNvPr>
          <p:cNvPicPr>
            <a:picLocks noGrp="1" noChangeAspect="1"/>
          </p:cNvPicPr>
          <p:nvPr>
            <p:ph idx="1"/>
          </p:nvPr>
        </p:nvPicPr>
        <p:blipFill>
          <a:blip r:embed="rId2"/>
          <a:stretch>
            <a:fillRect/>
          </a:stretch>
        </p:blipFill>
        <p:spPr>
          <a:xfrm>
            <a:off x="2121913" y="1493520"/>
            <a:ext cx="7895374" cy="4872990"/>
          </a:xfrm>
          <a:prstGeom prst="rect">
            <a:avLst/>
          </a:prstGeom>
        </p:spPr>
      </p:pic>
    </p:spTree>
    <p:extLst>
      <p:ext uri="{BB962C8B-B14F-4D97-AF65-F5344CB8AC3E}">
        <p14:creationId xmlns:p14="http://schemas.microsoft.com/office/powerpoint/2010/main" val="734912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8CA5B1-E55D-1E4C-980D-FB94425C3C8E}"/>
              </a:ext>
            </a:extLst>
          </p:cNvPr>
          <p:cNvSpPr>
            <a:spLocks noGrp="1"/>
          </p:cNvSpPr>
          <p:nvPr>
            <p:ph type="title"/>
          </p:nvPr>
        </p:nvSpPr>
        <p:spPr/>
        <p:txBody>
          <a:bodyPr/>
          <a:lstStyle/>
          <a:p>
            <a:r>
              <a:rPr kumimoji="1" lang="en-US" altLang="zh-TW" dirty="0"/>
              <a:t>Update Classification</a:t>
            </a:r>
            <a:endParaRPr kumimoji="1" lang="zh-TW" altLang="en-US" dirty="0"/>
          </a:p>
        </p:txBody>
      </p:sp>
      <p:sp>
        <p:nvSpPr>
          <p:cNvPr id="3" name="內容版面配置區 2">
            <a:extLst>
              <a:ext uri="{FF2B5EF4-FFF2-40B4-BE49-F238E27FC236}">
                <a16:creationId xmlns:a16="http://schemas.microsoft.com/office/drawing/2014/main" id="{8B6EB677-96FE-8C48-AB6B-C490A70A9876}"/>
              </a:ext>
            </a:extLst>
          </p:cNvPr>
          <p:cNvSpPr>
            <a:spLocks noGrp="1"/>
          </p:cNvSpPr>
          <p:nvPr>
            <p:ph idx="1"/>
          </p:nvPr>
        </p:nvSpPr>
        <p:spPr>
          <a:xfrm>
            <a:off x="304800" y="1505527"/>
            <a:ext cx="3787140" cy="4671436"/>
          </a:xfrm>
        </p:spPr>
        <p:txBody>
          <a:bodyPr/>
          <a:lstStyle/>
          <a:p>
            <a:r>
              <a:rPr kumimoji="1" lang="en-US" altLang="zh-TW" dirty="0"/>
              <a:t>Windows                                         </a:t>
            </a:r>
          </a:p>
          <a:p>
            <a:pPr lvl="1"/>
            <a:r>
              <a:rPr kumimoji="1" lang="en-US" altLang="zh-TW" dirty="0"/>
              <a:t> Critical Updates</a:t>
            </a:r>
          </a:p>
          <a:p>
            <a:pPr lvl="1"/>
            <a:r>
              <a:rPr kumimoji="1" lang="en-US" altLang="zh-TW" dirty="0"/>
              <a:t>Security Update</a:t>
            </a:r>
          </a:p>
          <a:p>
            <a:pPr lvl="1"/>
            <a:r>
              <a:rPr kumimoji="1" lang="en-US" altLang="zh-TW" dirty="0"/>
              <a:t>Update Rollups</a:t>
            </a:r>
          </a:p>
          <a:p>
            <a:pPr lvl="1"/>
            <a:r>
              <a:rPr kumimoji="1" lang="en-US" altLang="zh-TW" dirty="0"/>
              <a:t>Feature Packs</a:t>
            </a:r>
          </a:p>
          <a:p>
            <a:pPr lvl="1"/>
            <a:r>
              <a:rPr kumimoji="1" lang="en-US" altLang="zh-TW" dirty="0"/>
              <a:t>Service packs</a:t>
            </a:r>
          </a:p>
          <a:p>
            <a:pPr lvl="1"/>
            <a:r>
              <a:rPr kumimoji="1" lang="en-US" altLang="zh-TW" dirty="0"/>
              <a:t>Definition Updates</a:t>
            </a:r>
          </a:p>
          <a:p>
            <a:pPr lvl="1"/>
            <a:r>
              <a:rPr kumimoji="1" lang="en-US" altLang="zh-TW" dirty="0"/>
              <a:t>Tools</a:t>
            </a:r>
          </a:p>
          <a:p>
            <a:pPr lvl="1"/>
            <a:r>
              <a:rPr kumimoji="1" lang="en-US" altLang="zh-TW" dirty="0"/>
              <a:t>Updates</a:t>
            </a:r>
            <a:endParaRPr kumimoji="1" lang="zh-TW" altLang="en-US" dirty="0"/>
          </a:p>
        </p:txBody>
      </p:sp>
      <p:sp>
        <p:nvSpPr>
          <p:cNvPr id="4" name="文字方塊 3">
            <a:extLst>
              <a:ext uri="{FF2B5EF4-FFF2-40B4-BE49-F238E27FC236}">
                <a16:creationId xmlns:a16="http://schemas.microsoft.com/office/drawing/2014/main" id="{620C2E8A-9046-AC44-A9DD-0AD7A1230E97}"/>
              </a:ext>
            </a:extLst>
          </p:cNvPr>
          <p:cNvSpPr txBox="1"/>
          <p:nvPr/>
        </p:nvSpPr>
        <p:spPr>
          <a:xfrm>
            <a:off x="4091940" y="1505527"/>
            <a:ext cx="4497578" cy="1261884"/>
          </a:xfrm>
          <a:prstGeom prst="rect">
            <a:avLst/>
          </a:prstGeom>
          <a:noFill/>
        </p:spPr>
        <p:txBody>
          <a:bodyPr wrap="none" rtlCol="0">
            <a:spAutoFit/>
          </a:bodyPr>
          <a:lstStyle/>
          <a:p>
            <a:pPr marL="285750" indent="-285750">
              <a:buFont typeface="Arial" panose="020B0604020202020204" pitchFamily="34" charset="0"/>
              <a:buChar char="•"/>
            </a:pPr>
            <a:r>
              <a:rPr kumimoji="1" lang="en-US" altLang="zh-TW" sz="2800" dirty="0">
                <a:solidFill>
                  <a:srgbClr val="646464"/>
                </a:solidFill>
              </a:rPr>
              <a:t>Linux</a:t>
            </a:r>
          </a:p>
          <a:p>
            <a:pPr marL="742950" lvl="1" indent="-285750">
              <a:buFont typeface="Arial" panose="020B0604020202020204" pitchFamily="34" charset="0"/>
              <a:buChar char="•"/>
            </a:pPr>
            <a:r>
              <a:rPr kumimoji="1" lang="en-US" altLang="zh-TW" sz="2400" dirty="0">
                <a:solidFill>
                  <a:srgbClr val="646464"/>
                </a:solidFill>
              </a:rPr>
              <a:t>Critical and security Updates</a:t>
            </a:r>
          </a:p>
          <a:p>
            <a:pPr marL="742950" lvl="1" indent="-285750">
              <a:buFont typeface="Arial" panose="020B0604020202020204" pitchFamily="34" charset="0"/>
              <a:buChar char="•"/>
            </a:pPr>
            <a:r>
              <a:rPr kumimoji="1" lang="en-US" altLang="zh-TW" sz="2400" dirty="0">
                <a:solidFill>
                  <a:srgbClr val="646464"/>
                </a:solidFill>
              </a:rPr>
              <a:t>Other updates</a:t>
            </a:r>
            <a:endParaRPr kumimoji="1" lang="zh-TW" altLang="en-US" sz="2400" dirty="0">
              <a:solidFill>
                <a:srgbClr val="646464"/>
              </a:solidFill>
            </a:endParaRPr>
          </a:p>
        </p:txBody>
      </p:sp>
      <p:pic>
        <p:nvPicPr>
          <p:cNvPr id="6" name="圖形 5">
            <a:extLst>
              <a:ext uri="{FF2B5EF4-FFF2-40B4-BE49-F238E27FC236}">
                <a16:creationId xmlns:a16="http://schemas.microsoft.com/office/drawing/2014/main" id="{3858EE30-4A1F-0645-B2A4-DAEFC69DA6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4387" y="4256998"/>
            <a:ext cx="1911350" cy="1911350"/>
          </a:xfrm>
          <a:prstGeom prst="rect">
            <a:avLst/>
          </a:prstGeom>
        </p:spPr>
      </p:pic>
      <p:pic>
        <p:nvPicPr>
          <p:cNvPr id="8" name="圖形 7">
            <a:extLst>
              <a:ext uri="{FF2B5EF4-FFF2-40B4-BE49-F238E27FC236}">
                <a16:creationId xmlns:a16="http://schemas.microsoft.com/office/drawing/2014/main" id="{C078CD5D-AE98-9746-B037-CFA66C3969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90150" y="4256998"/>
            <a:ext cx="1581148" cy="1919965"/>
          </a:xfrm>
          <a:prstGeom prst="rect">
            <a:avLst/>
          </a:prstGeom>
        </p:spPr>
      </p:pic>
    </p:spTree>
    <p:extLst>
      <p:ext uri="{BB962C8B-B14F-4D97-AF65-F5344CB8AC3E}">
        <p14:creationId xmlns:p14="http://schemas.microsoft.com/office/powerpoint/2010/main" val="2877950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C1DCE-777E-CA44-A592-C4512A641ACB}"/>
              </a:ext>
            </a:extLst>
          </p:cNvPr>
          <p:cNvSpPr>
            <a:spLocks noGrp="1"/>
          </p:cNvSpPr>
          <p:nvPr>
            <p:ph type="title"/>
          </p:nvPr>
        </p:nvSpPr>
        <p:spPr/>
        <p:txBody>
          <a:bodyPr>
            <a:normAutofit fontScale="90000"/>
          </a:bodyPr>
          <a:lstStyle/>
          <a:p>
            <a:r>
              <a:rPr lang="en" altLang="zh-TW" dirty="0"/>
              <a:t>Enable Update Management for Azure virtual machines</a:t>
            </a:r>
            <a:endParaRPr kumimoji="1" lang="zh-TW" altLang="en-US" dirty="0"/>
          </a:p>
        </p:txBody>
      </p:sp>
      <p:pic>
        <p:nvPicPr>
          <p:cNvPr id="4" name="內容版面配置區 3">
            <a:extLst>
              <a:ext uri="{FF2B5EF4-FFF2-40B4-BE49-F238E27FC236}">
                <a16:creationId xmlns:a16="http://schemas.microsoft.com/office/drawing/2014/main" id="{3C8F46A0-66F5-F448-8E48-386ECE8005D4}"/>
              </a:ext>
            </a:extLst>
          </p:cNvPr>
          <p:cNvPicPr>
            <a:picLocks noGrp="1" noChangeAspect="1"/>
          </p:cNvPicPr>
          <p:nvPr>
            <p:ph idx="1"/>
          </p:nvPr>
        </p:nvPicPr>
        <p:blipFill>
          <a:blip r:embed="rId2"/>
          <a:stretch>
            <a:fillRect/>
          </a:stretch>
        </p:blipFill>
        <p:spPr>
          <a:xfrm>
            <a:off x="304800" y="1683179"/>
            <a:ext cx="11525250" cy="4315554"/>
          </a:xfrm>
          <a:prstGeom prst="rect">
            <a:avLst/>
          </a:prstGeom>
        </p:spPr>
      </p:pic>
    </p:spTree>
    <p:extLst>
      <p:ext uri="{BB962C8B-B14F-4D97-AF65-F5344CB8AC3E}">
        <p14:creationId xmlns:p14="http://schemas.microsoft.com/office/powerpoint/2010/main" val="664813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How about risk?</a:t>
            </a:r>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2" name="圖片 2" descr="一張含有 物件 的圖片&#10;&#10;描述是以高可信度產生">
            <a:extLst>
              <a:ext uri="{FF2B5EF4-FFF2-40B4-BE49-F238E27FC236}">
                <a16:creationId xmlns:a16="http://schemas.microsoft.com/office/drawing/2014/main" id="{F03C6732-8F9E-46AD-8711-3C3EAA1448F2}"/>
              </a:ext>
            </a:extLst>
          </p:cNvPr>
          <p:cNvPicPr>
            <a:picLocks noChangeAspect="1"/>
          </p:cNvPicPr>
          <p:nvPr/>
        </p:nvPicPr>
        <p:blipFill>
          <a:blip r:embed="rId3"/>
          <a:stretch>
            <a:fillRect/>
          </a:stretch>
        </p:blipFill>
        <p:spPr>
          <a:xfrm>
            <a:off x="874595" y="2405863"/>
            <a:ext cx="1969827" cy="1898424"/>
          </a:xfrm>
          <a:prstGeom prst="rect">
            <a:avLst/>
          </a:prstGeom>
        </p:spPr>
      </p:pic>
      <p:sp>
        <p:nvSpPr>
          <p:cNvPr id="6" name="禁止標誌 5">
            <a:extLst>
              <a:ext uri="{FF2B5EF4-FFF2-40B4-BE49-F238E27FC236}">
                <a16:creationId xmlns:a16="http://schemas.microsoft.com/office/drawing/2014/main" id="{C0BDA3BC-2581-467C-828B-520247F219FF}"/>
              </a:ext>
            </a:extLst>
          </p:cNvPr>
          <p:cNvSpPr/>
          <p:nvPr/>
        </p:nvSpPr>
        <p:spPr>
          <a:xfrm>
            <a:off x="1934634" y="3405717"/>
            <a:ext cx="909850" cy="90985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a:extLst>
              <a:ext uri="{FF2B5EF4-FFF2-40B4-BE49-F238E27FC236}">
                <a16:creationId xmlns:a16="http://schemas.microsoft.com/office/drawing/2014/main" id="{ACC5865A-4A60-4D90-BF74-4048F14D6A04}"/>
              </a:ext>
            </a:extLst>
          </p:cNvPr>
          <p:cNvSpPr/>
          <p:nvPr/>
        </p:nvSpPr>
        <p:spPr>
          <a:xfrm>
            <a:off x="875065" y="4310825"/>
            <a:ext cx="1977118" cy="830997"/>
          </a:xfrm>
          <a:prstGeom prst="rect">
            <a:avLst/>
          </a:prstGeom>
        </p:spPr>
        <p:txBody>
          <a:bodyPr wrap="square" anchor="t">
            <a:spAutoFit/>
          </a:bodyPr>
          <a:lstStyle/>
          <a:p>
            <a:pPr algn="ctr"/>
            <a:r>
              <a:rPr lang="en" sz="2400">
                <a:ea typeface="+mn-lt"/>
                <a:cs typeface="+mn-lt"/>
              </a:rPr>
              <a:t>Couldn't Scaling</a:t>
            </a:r>
            <a:endParaRPr lang="zh-TW"/>
          </a:p>
        </p:txBody>
      </p:sp>
      <p:pic>
        <p:nvPicPr>
          <p:cNvPr id="3" name="圖片 6" descr="一張含有 螢幕擷取畫面, 文字, 地圖 的圖片&#10;&#10;描述是以高可信度產生">
            <a:extLst>
              <a:ext uri="{FF2B5EF4-FFF2-40B4-BE49-F238E27FC236}">
                <a16:creationId xmlns:a16="http://schemas.microsoft.com/office/drawing/2014/main" id="{61CF6C41-BDB9-4504-BD5C-60AAC549CA45}"/>
              </a:ext>
            </a:extLst>
          </p:cNvPr>
          <p:cNvPicPr>
            <a:picLocks noChangeAspect="1"/>
          </p:cNvPicPr>
          <p:nvPr/>
        </p:nvPicPr>
        <p:blipFill rotWithShape="1">
          <a:blip r:embed="rId4"/>
          <a:srcRect l="37812" t="47277" r="50416" b="30940"/>
          <a:stretch/>
        </p:blipFill>
        <p:spPr>
          <a:xfrm>
            <a:off x="5084234" y="2403477"/>
            <a:ext cx="1979336" cy="1917432"/>
          </a:xfrm>
          <a:prstGeom prst="rect">
            <a:avLst/>
          </a:prstGeom>
        </p:spPr>
      </p:pic>
      <p:sp>
        <p:nvSpPr>
          <p:cNvPr id="9" name="矩形 8">
            <a:extLst>
              <a:ext uri="{FF2B5EF4-FFF2-40B4-BE49-F238E27FC236}">
                <a16:creationId xmlns:a16="http://schemas.microsoft.com/office/drawing/2014/main" id="{37E8083C-5C57-41FC-973F-9B2BFDC4BA70}"/>
              </a:ext>
            </a:extLst>
          </p:cNvPr>
          <p:cNvSpPr/>
          <p:nvPr/>
        </p:nvSpPr>
        <p:spPr>
          <a:xfrm>
            <a:off x="5140147" y="4310824"/>
            <a:ext cx="1977118" cy="830997"/>
          </a:xfrm>
          <a:prstGeom prst="rect">
            <a:avLst/>
          </a:prstGeom>
        </p:spPr>
        <p:txBody>
          <a:bodyPr wrap="square" anchor="t">
            <a:spAutoFit/>
          </a:bodyPr>
          <a:lstStyle/>
          <a:p>
            <a:pPr algn="ctr"/>
            <a:r>
              <a:rPr lang="en" sz="2400">
                <a:ea typeface="+mn-lt"/>
                <a:cs typeface="+mn-lt"/>
              </a:rPr>
              <a:t>Version control</a:t>
            </a:r>
            <a:endParaRPr lang="en" altLang="zh-TW" sz="2400">
              <a:cs typeface="Calibri"/>
            </a:endParaRPr>
          </a:p>
        </p:txBody>
      </p:sp>
      <p:pic>
        <p:nvPicPr>
          <p:cNvPr id="14" name="圖片 12" descr="一張含有 美工圖案 的圖片&#10;&#10;描述是以非常高的可信度產生">
            <a:extLst>
              <a:ext uri="{FF2B5EF4-FFF2-40B4-BE49-F238E27FC236}">
                <a16:creationId xmlns:a16="http://schemas.microsoft.com/office/drawing/2014/main" id="{08C78785-273B-4F56-A7B3-EA5CBB21C2CF}"/>
              </a:ext>
            </a:extLst>
          </p:cNvPr>
          <p:cNvPicPr>
            <a:picLocks noChangeAspect="1"/>
          </p:cNvPicPr>
          <p:nvPr/>
        </p:nvPicPr>
        <p:blipFill rotWithShape="1">
          <a:blip r:embed="rId5"/>
          <a:srcRect l="36132" t="48469" r="51863" b="34108"/>
          <a:stretch/>
        </p:blipFill>
        <p:spPr>
          <a:xfrm>
            <a:off x="8947151" y="2403474"/>
            <a:ext cx="2360066" cy="1907222"/>
          </a:xfrm>
          <a:prstGeom prst="rect">
            <a:avLst/>
          </a:prstGeom>
        </p:spPr>
      </p:pic>
      <p:sp>
        <p:nvSpPr>
          <p:cNvPr id="15" name="矩形 14">
            <a:extLst>
              <a:ext uri="{FF2B5EF4-FFF2-40B4-BE49-F238E27FC236}">
                <a16:creationId xmlns:a16="http://schemas.microsoft.com/office/drawing/2014/main" id="{DB130621-30A4-4FC3-8043-81BE96FDDC6C}"/>
              </a:ext>
            </a:extLst>
          </p:cNvPr>
          <p:cNvSpPr/>
          <p:nvPr/>
        </p:nvSpPr>
        <p:spPr>
          <a:xfrm>
            <a:off x="9140647" y="4321407"/>
            <a:ext cx="1977118" cy="461665"/>
          </a:xfrm>
          <a:prstGeom prst="rect">
            <a:avLst/>
          </a:prstGeom>
        </p:spPr>
        <p:txBody>
          <a:bodyPr wrap="square" anchor="t">
            <a:spAutoFit/>
          </a:bodyPr>
          <a:lstStyle/>
          <a:p>
            <a:pPr algn="ctr"/>
            <a:r>
              <a:rPr lang="en" sz="2400">
                <a:ea typeface="+mn-lt"/>
                <a:cs typeface="+mn-lt"/>
              </a:rPr>
              <a:t>Monitor</a:t>
            </a:r>
            <a:endParaRPr lang="en" sz="2400">
              <a:cs typeface="Calibri"/>
            </a:endParaRPr>
          </a:p>
        </p:txBody>
      </p:sp>
    </p:spTree>
    <p:extLst>
      <p:ext uri="{BB962C8B-B14F-4D97-AF65-F5344CB8AC3E}">
        <p14:creationId xmlns:p14="http://schemas.microsoft.com/office/powerpoint/2010/main" val="526572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641A7F-8548-F64A-8B40-9B943EB89183}"/>
              </a:ext>
            </a:extLst>
          </p:cNvPr>
          <p:cNvSpPr>
            <a:spLocks noGrp="1"/>
          </p:cNvSpPr>
          <p:nvPr>
            <p:ph type="title"/>
          </p:nvPr>
        </p:nvSpPr>
        <p:spPr/>
        <p:txBody>
          <a:bodyPr>
            <a:normAutofit/>
          </a:bodyPr>
          <a:lstStyle/>
          <a:p>
            <a:r>
              <a:rPr lang="en" altLang="zh-TW" dirty="0"/>
              <a:t>View results of an update deployment</a:t>
            </a:r>
            <a:endParaRPr kumimoji="1" lang="zh-TW" altLang="en-US" dirty="0"/>
          </a:p>
        </p:txBody>
      </p:sp>
      <p:pic>
        <p:nvPicPr>
          <p:cNvPr id="4" name="內容版面配置區 3">
            <a:extLst>
              <a:ext uri="{FF2B5EF4-FFF2-40B4-BE49-F238E27FC236}">
                <a16:creationId xmlns:a16="http://schemas.microsoft.com/office/drawing/2014/main" id="{C1B7CD61-8537-2249-A642-D90BF10D9AF3}"/>
              </a:ext>
            </a:extLst>
          </p:cNvPr>
          <p:cNvPicPr>
            <a:picLocks noGrp="1" noChangeAspect="1"/>
          </p:cNvPicPr>
          <p:nvPr>
            <p:ph idx="1"/>
          </p:nvPr>
        </p:nvPicPr>
        <p:blipFill>
          <a:blip r:embed="rId2"/>
          <a:stretch>
            <a:fillRect/>
          </a:stretch>
        </p:blipFill>
        <p:spPr>
          <a:xfrm>
            <a:off x="782955" y="2182311"/>
            <a:ext cx="10626090" cy="3071310"/>
          </a:xfrm>
          <a:prstGeom prst="rect">
            <a:avLst/>
          </a:prstGeom>
        </p:spPr>
      </p:pic>
    </p:spTree>
    <p:extLst>
      <p:ext uri="{BB962C8B-B14F-4D97-AF65-F5344CB8AC3E}">
        <p14:creationId xmlns:p14="http://schemas.microsoft.com/office/powerpoint/2010/main" val="1238698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68EA2C-161B-E041-B284-31388E70FAED}"/>
              </a:ext>
            </a:extLst>
          </p:cNvPr>
          <p:cNvSpPr>
            <a:spLocks noGrp="1"/>
          </p:cNvSpPr>
          <p:nvPr>
            <p:ph type="ctrTitle"/>
          </p:nvPr>
        </p:nvSpPr>
        <p:spPr/>
        <p:txBody>
          <a:bodyPr/>
          <a:lstStyle/>
          <a:p>
            <a:endParaRPr kumimoji="1" lang="zh-TW" altLang="en-US"/>
          </a:p>
        </p:txBody>
      </p:sp>
      <p:sp>
        <p:nvSpPr>
          <p:cNvPr id="3" name="副標題 2">
            <a:extLst>
              <a:ext uri="{FF2B5EF4-FFF2-40B4-BE49-F238E27FC236}">
                <a16:creationId xmlns:a16="http://schemas.microsoft.com/office/drawing/2014/main" id="{74ACA5C9-52EC-C942-B868-4EC660F59DC2}"/>
              </a:ext>
            </a:extLst>
          </p:cNvPr>
          <p:cNvSpPr>
            <a:spLocks noGrp="1"/>
          </p:cNvSpPr>
          <p:nvPr>
            <p:ph type="subTitle" idx="1"/>
          </p:nvPr>
        </p:nvSpPr>
        <p:spPr/>
        <p:txBody>
          <a:bodyPr>
            <a:normAutofit/>
          </a:bodyPr>
          <a:lstStyle/>
          <a:p>
            <a:r>
              <a:rPr lang="en" altLang="zh-TW" sz="4400" b="1" dirty="0"/>
              <a:t>Shared capabilities</a:t>
            </a:r>
            <a:endParaRPr kumimoji="1" lang="zh-TW" altLang="en-US" sz="4400" dirty="0"/>
          </a:p>
        </p:txBody>
      </p:sp>
    </p:spTree>
    <p:extLst>
      <p:ext uri="{BB962C8B-B14F-4D97-AF65-F5344CB8AC3E}">
        <p14:creationId xmlns:p14="http://schemas.microsoft.com/office/powerpoint/2010/main" val="1169522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15300C-1343-8F4F-9370-603663B69E82}"/>
              </a:ext>
            </a:extLst>
          </p:cNvPr>
          <p:cNvSpPr>
            <a:spLocks noGrp="1"/>
          </p:cNvSpPr>
          <p:nvPr>
            <p:ph type="title"/>
          </p:nvPr>
        </p:nvSpPr>
        <p:spPr/>
        <p:txBody>
          <a:bodyPr>
            <a:normAutofit/>
          </a:bodyPr>
          <a:lstStyle/>
          <a:p>
            <a:r>
              <a:rPr lang="en" altLang="zh-TW" dirty="0"/>
              <a:t>Shared capabilities</a:t>
            </a:r>
            <a:endParaRPr kumimoji="1" lang="zh-TW" altLang="en-US" dirty="0"/>
          </a:p>
        </p:txBody>
      </p:sp>
      <p:sp>
        <p:nvSpPr>
          <p:cNvPr id="3" name="內容版面配置區 2">
            <a:extLst>
              <a:ext uri="{FF2B5EF4-FFF2-40B4-BE49-F238E27FC236}">
                <a16:creationId xmlns:a16="http://schemas.microsoft.com/office/drawing/2014/main" id="{E3FEAF3E-87D1-8F4C-AB9B-D76BBD7D10FB}"/>
              </a:ext>
            </a:extLst>
          </p:cNvPr>
          <p:cNvSpPr>
            <a:spLocks noGrp="1"/>
          </p:cNvSpPr>
          <p:nvPr>
            <p:ph idx="1"/>
          </p:nvPr>
        </p:nvSpPr>
        <p:spPr/>
        <p:txBody>
          <a:bodyPr>
            <a:normAutofit/>
          </a:bodyPr>
          <a:lstStyle/>
          <a:p>
            <a:r>
              <a:rPr lang="en" altLang="zh-TW" dirty="0"/>
              <a:t>Offers shared capabilities  including :</a:t>
            </a:r>
          </a:p>
          <a:p>
            <a:pPr lvl="1"/>
            <a:r>
              <a:rPr lang="en" altLang="zh-TW" dirty="0"/>
              <a:t>shared resources </a:t>
            </a:r>
          </a:p>
          <a:p>
            <a:pPr lvl="1"/>
            <a:r>
              <a:rPr lang="en" altLang="zh-TW" dirty="0"/>
              <a:t>role-based </a:t>
            </a:r>
          </a:p>
          <a:p>
            <a:pPr lvl="1"/>
            <a:r>
              <a:rPr lang="en" altLang="zh-TW" dirty="0"/>
              <a:t>access control </a:t>
            </a:r>
          </a:p>
          <a:p>
            <a:pPr lvl="1"/>
            <a:r>
              <a:rPr lang="en" altLang="zh-TW" dirty="0"/>
              <a:t>flexible scheduling</a:t>
            </a:r>
          </a:p>
          <a:p>
            <a:pPr lvl="1"/>
            <a:r>
              <a:rPr lang="en" altLang="zh-TW" dirty="0"/>
              <a:t>source control integration</a:t>
            </a:r>
          </a:p>
          <a:p>
            <a:pPr lvl="1"/>
            <a:r>
              <a:rPr lang="en" altLang="zh-TW" dirty="0"/>
              <a:t>Auditing and tagging</a:t>
            </a:r>
            <a:endParaRPr kumimoji="1" lang="en-US" altLang="zh-TW" dirty="0"/>
          </a:p>
          <a:p>
            <a:pPr lvl="1"/>
            <a:endParaRPr lang="en" altLang="zh-TW" dirty="0"/>
          </a:p>
          <a:p>
            <a:pPr lvl="1"/>
            <a:endParaRPr lang="en" altLang="zh-TW" dirty="0"/>
          </a:p>
          <a:p>
            <a:r>
              <a:rPr lang="en" altLang="zh-TW" dirty="0"/>
              <a:t>Role-based access control</a:t>
            </a:r>
          </a:p>
          <a:p>
            <a:endParaRPr lang="en" altLang="zh-TW" dirty="0"/>
          </a:p>
          <a:p>
            <a:endParaRPr lang="en" altLang="zh-TW" dirty="0"/>
          </a:p>
          <a:p>
            <a:pPr lvl="1"/>
            <a:endParaRPr kumimoji="1" lang="en-US" altLang="zh-TW" dirty="0"/>
          </a:p>
        </p:txBody>
      </p:sp>
      <p:pic>
        <p:nvPicPr>
          <p:cNvPr id="5" name="圖形 4">
            <a:extLst>
              <a:ext uri="{FF2B5EF4-FFF2-40B4-BE49-F238E27FC236}">
                <a16:creationId xmlns:a16="http://schemas.microsoft.com/office/drawing/2014/main" id="{97607EB4-556C-4745-A523-D9690005C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06340" y="2743556"/>
            <a:ext cx="1691640" cy="1691640"/>
          </a:xfrm>
          <a:prstGeom prst="rect">
            <a:avLst/>
          </a:prstGeom>
        </p:spPr>
      </p:pic>
      <p:pic>
        <p:nvPicPr>
          <p:cNvPr id="7" name="圖片 6">
            <a:extLst>
              <a:ext uri="{FF2B5EF4-FFF2-40B4-BE49-F238E27FC236}">
                <a16:creationId xmlns:a16="http://schemas.microsoft.com/office/drawing/2014/main" id="{AE07DB78-2F72-454C-856B-2933C3D4860D}"/>
              </a:ext>
            </a:extLst>
          </p:cNvPr>
          <p:cNvPicPr>
            <a:picLocks noChangeAspect="1"/>
          </p:cNvPicPr>
          <p:nvPr/>
        </p:nvPicPr>
        <p:blipFill>
          <a:blip r:embed="rId4"/>
          <a:stretch>
            <a:fillRect/>
          </a:stretch>
        </p:blipFill>
        <p:spPr>
          <a:xfrm>
            <a:off x="7194222" y="2583180"/>
            <a:ext cx="2161458" cy="2012392"/>
          </a:xfrm>
          <a:prstGeom prst="rect">
            <a:avLst/>
          </a:prstGeom>
        </p:spPr>
      </p:pic>
      <p:pic>
        <p:nvPicPr>
          <p:cNvPr id="9" name="圖片 8" descr="一張含有 物件 的圖片&#10;&#10;自動產生的描述">
            <a:extLst>
              <a:ext uri="{FF2B5EF4-FFF2-40B4-BE49-F238E27FC236}">
                <a16:creationId xmlns:a16="http://schemas.microsoft.com/office/drawing/2014/main" id="{62FECE4C-099B-C442-AE84-DBD772FBBA35}"/>
              </a:ext>
            </a:extLst>
          </p:cNvPr>
          <p:cNvPicPr>
            <a:picLocks noChangeAspect="1"/>
          </p:cNvPicPr>
          <p:nvPr/>
        </p:nvPicPr>
        <p:blipFill>
          <a:blip r:embed="rId5"/>
          <a:stretch>
            <a:fillRect/>
          </a:stretch>
        </p:blipFill>
        <p:spPr>
          <a:xfrm>
            <a:off x="9851922" y="2583180"/>
            <a:ext cx="2161458" cy="2161458"/>
          </a:xfrm>
          <a:prstGeom prst="rect">
            <a:avLst/>
          </a:prstGeom>
        </p:spPr>
      </p:pic>
    </p:spTree>
    <p:extLst>
      <p:ext uri="{BB962C8B-B14F-4D97-AF65-F5344CB8AC3E}">
        <p14:creationId xmlns:p14="http://schemas.microsoft.com/office/powerpoint/2010/main" val="4203516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C4C32-D777-AC4A-B7FB-498DC3E6F3D0}"/>
              </a:ext>
            </a:extLst>
          </p:cNvPr>
          <p:cNvSpPr>
            <a:spLocks noGrp="1"/>
          </p:cNvSpPr>
          <p:nvPr>
            <p:ph type="title"/>
          </p:nvPr>
        </p:nvSpPr>
        <p:spPr/>
        <p:txBody>
          <a:bodyPr/>
          <a:lstStyle/>
          <a:p>
            <a:r>
              <a:rPr lang="en" altLang="zh-TW" dirty="0"/>
              <a:t>Shared resources</a:t>
            </a:r>
            <a:endParaRPr kumimoji="1" lang="zh-TW" altLang="en-US" dirty="0"/>
          </a:p>
        </p:txBody>
      </p:sp>
      <p:pic>
        <p:nvPicPr>
          <p:cNvPr id="5" name="圖形 4">
            <a:extLst>
              <a:ext uri="{FF2B5EF4-FFF2-40B4-BE49-F238E27FC236}">
                <a16:creationId xmlns:a16="http://schemas.microsoft.com/office/drawing/2014/main" id="{96904B6D-A12C-8347-B646-5DCEBD7E4E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4772" y="1555254"/>
            <a:ext cx="1637071" cy="1637071"/>
          </a:xfrm>
          <a:prstGeom prst="rect">
            <a:avLst/>
          </a:prstGeom>
        </p:spPr>
      </p:pic>
      <p:pic>
        <p:nvPicPr>
          <p:cNvPr id="7" name="圖片 6" descr="一張含有 玩具 的圖片&#10;&#10;自動產生的描述">
            <a:extLst>
              <a:ext uri="{FF2B5EF4-FFF2-40B4-BE49-F238E27FC236}">
                <a16:creationId xmlns:a16="http://schemas.microsoft.com/office/drawing/2014/main" id="{25CFA4AE-626B-4342-8D4A-F86C0143B5D3}"/>
              </a:ext>
            </a:extLst>
          </p:cNvPr>
          <p:cNvPicPr>
            <a:picLocks noChangeAspect="1"/>
          </p:cNvPicPr>
          <p:nvPr/>
        </p:nvPicPr>
        <p:blipFill>
          <a:blip r:embed="rId4"/>
          <a:stretch>
            <a:fillRect/>
          </a:stretch>
        </p:blipFill>
        <p:spPr>
          <a:xfrm>
            <a:off x="3681702" y="1555254"/>
            <a:ext cx="1637071" cy="1637071"/>
          </a:xfrm>
          <a:prstGeom prst="rect">
            <a:avLst/>
          </a:prstGeom>
        </p:spPr>
      </p:pic>
      <p:pic>
        <p:nvPicPr>
          <p:cNvPr id="9" name="圖片 8" descr="一張含有 畫畫 的圖片&#10;&#10;自動產生的描述">
            <a:extLst>
              <a:ext uri="{FF2B5EF4-FFF2-40B4-BE49-F238E27FC236}">
                <a16:creationId xmlns:a16="http://schemas.microsoft.com/office/drawing/2014/main" id="{4065357B-34E4-B046-95A5-8FEE4FB4D8F8}"/>
              </a:ext>
            </a:extLst>
          </p:cNvPr>
          <p:cNvPicPr>
            <a:picLocks noChangeAspect="1"/>
          </p:cNvPicPr>
          <p:nvPr/>
        </p:nvPicPr>
        <p:blipFill>
          <a:blip r:embed="rId5"/>
          <a:stretch>
            <a:fillRect/>
          </a:stretch>
        </p:blipFill>
        <p:spPr>
          <a:xfrm>
            <a:off x="6936503" y="1555254"/>
            <a:ext cx="1637071" cy="1637071"/>
          </a:xfrm>
          <a:prstGeom prst="rect">
            <a:avLst/>
          </a:prstGeom>
        </p:spPr>
      </p:pic>
      <p:pic>
        <p:nvPicPr>
          <p:cNvPr id="11" name="圖形 10">
            <a:extLst>
              <a:ext uri="{FF2B5EF4-FFF2-40B4-BE49-F238E27FC236}">
                <a16:creationId xmlns:a16="http://schemas.microsoft.com/office/drawing/2014/main" id="{2F6F53BF-E7F7-DA4A-A095-D66A299AB1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0156" y="1436534"/>
            <a:ext cx="1637071" cy="1637071"/>
          </a:xfrm>
          <a:prstGeom prst="rect">
            <a:avLst/>
          </a:prstGeom>
        </p:spPr>
      </p:pic>
      <p:pic>
        <p:nvPicPr>
          <p:cNvPr id="13" name="圖片 12" descr="一張含有 標誌 的圖片&#10;&#10;自動產生的描述">
            <a:extLst>
              <a:ext uri="{FF2B5EF4-FFF2-40B4-BE49-F238E27FC236}">
                <a16:creationId xmlns:a16="http://schemas.microsoft.com/office/drawing/2014/main" id="{4E5F16AA-6313-C34F-855B-CBF9B58AEC11}"/>
              </a:ext>
            </a:extLst>
          </p:cNvPr>
          <p:cNvPicPr>
            <a:picLocks noChangeAspect="1"/>
          </p:cNvPicPr>
          <p:nvPr/>
        </p:nvPicPr>
        <p:blipFill>
          <a:blip r:embed="rId8"/>
          <a:stretch>
            <a:fillRect/>
          </a:stretch>
        </p:blipFill>
        <p:spPr>
          <a:xfrm>
            <a:off x="584772" y="3904099"/>
            <a:ext cx="1637072" cy="1637072"/>
          </a:xfrm>
          <a:prstGeom prst="rect">
            <a:avLst/>
          </a:prstGeom>
        </p:spPr>
      </p:pic>
      <p:pic>
        <p:nvPicPr>
          <p:cNvPr id="15" name="圖片 14" descr="一張含有 畫畫 的圖片&#10;&#10;自動產生的描述">
            <a:extLst>
              <a:ext uri="{FF2B5EF4-FFF2-40B4-BE49-F238E27FC236}">
                <a16:creationId xmlns:a16="http://schemas.microsoft.com/office/drawing/2014/main" id="{2427E948-6D0D-5448-A49A-37E9844FA4C8}"/>
              </a:ext>
            </a:extLst>
          </p:cNvPr>
          <p:cNvPicPr>
            <a:picLocks noChangeAspect="1"/>
          </p:cNvPicPr>
          <p:nvPr/>
        </p:nvPicPr>
        <p:blipFill>
          <a:blip r:embed="rId9"/>
          <a:stretch>
            <a:fillRect/>
          </a:stretch>
        </p:blipFill>
        <p:spPr>
          <a:xfrm>
            <a:off x="3726180" y="3904100"/>
            <a:ext cx="1637071" cy="1637071"/>
          </a:xfrm>
          <a:prstGeom prst="rect">
            <a:avLst/>
          </a:prstGeom>
        </p:spPr>
      </p:pic>
      <p:pic>
        <p:nvPicPr>
          <p:cNvPr id="17" name="圖片 16" descr="一張含有 光 的圖片&#10;&#10;自動產生的描述">
            <a:extLst>
              <a:ext uri="{FF2B5EF4-FFF2-40B4-BE49-F238E27FC236}">
                <a16:creationId xmlns:a16="http://schemas.microsoft.com/office/drawing/2014/main" id="{851BA638-A0D6-874A-B6AD-EDEADAAFB1DD}"/>
              </a:ext>
            </a:extLst>
          </p:cNvPr>
          <p:cNvPicPr>
            <a:picLocks noChangeAspect="1"/>
          </p:cNvPicPr>
          <p:nvPr/>
        </p:nvPicPr>
        <p:blipFill>
          <a:blip r:embed="rId10"/>
          <a:stretch>
            <a:fillRect/>
          </a:stretch>
        </p:blipFill>
        <p:spPr>
          <a:xfrm>
            <a:off x="6936503" y="3904099"/>
            <a:ext cx="1637072" cy="1637072"/>
          </a:xfrm>
          <a:prstGeom prst="rect">
            <a:avLst/>
          </a:prstGeom>
        </p:spPr>
      </p:pic>
      <p:pic>
        <p:nvPicPr>
          <p:cNvPr id="19" name="圖片 18" descr="一張含有 標誌 的圖片&#10;&#10;自動產生的描述">
            <a:extLst>
              <a:ext uri="{FF2B5EF4-FFF2-40B4-BE49-F238E27FC236}">
                <a16:creationId xmlns:a16="http://schemas.microsoft.com/office/drawing/2014/main" id="{5968A835-B9A3-AB45-9DAD-CB61CF9EFEDA}"/>
              </a:ext>
            </a:extLst>
          </p:cNvPr>
          <p:cNvPicPr>
            <a:picLocks noChangeAspect="1"/>
          </p:cNvPicPr>
          <p:nvPr/>
        </p:nvPicPr>
        <p:blipFill>
          <a:blip r:embed="rId11"/>
          <a:stretch>
            <a:fillRect/>
          </a:stretch>
        </p:blipFill>
        <p:spPr>
          <a:xfrm>
            <a:off x="9970155" y="3784394"/>
            <a:ext cx="1637072" cy="1637072"/>
          </a:xfrm>
          <a:prstGeom prst="rect">
            <a:avLst/>
          </a:prstGeom>
        </p:spPr>
      </p:pic>
      <p:sp>
        <p:nvSpPr>
          <p:cNvPr id="20" name="文字方塊 19">
            <a:extLst>
              <a:ext uri="{FF2B5EF4-FFF2-40B4-BE49-F238E27FC236}">
                <a16:creationId xmlns:a16="http://schemas.microsoft.com/office/drawing/2014/main" id="{503851EE-0258-764F-B980-21393BC55CBE}"/>
              </a:ext>
            </a:extLst>
          </p:cNvPr>
          <p:cNvSpPr txBox="1"/>
          <p:nvPr/>
        </p:nvSpPr>
        <p:spPr>
          <a:xfrm>
            <a:off x="834080" y="3192325"/>
            <a:ext cx="1138453" cy="369332"/>
          </a:xfrm>
          <a:prstGeom prst="rect">
            <a:avLst/>
          </a:prstGeom>
          <a:noFill/>
        </p:spPr>
        <p:txBody>
          <a:bodyPr wrap="none" rtlCol="0">
            <a:spAutoFit/>
          </a:bodyPr>
          <a:lstStyle/>
          <a:p>
            <a:r>
              <a:rPr lang="en" altLang="zh-TW" dirty="0"/>
              <a:t>Schedules</a:t>
            </a:r>
            <a:endParaRPr kumimoji="1" lang="zh-TW" altLang="en-US" dirty="0"/>
          </a:p>
        </p:txBody>
      </p:sp>
      <p:sp>
        <p:nvSpPr>
          <p:cNvPr id="21" name="文字方塊 20">
            <a:extLst>
              <a:ext uri="{FF2B5EF4-FFF2-40B4-BE49-F238E27FC236}">
                <a16:creationId xmlns:a16="http://schemas.microsoft.com/office/drawing/2014/main" id="{E4CB218C-8A3D-594E-9BAE-BB96E8F93DED}"/>
              </a:ext>
            </a:extLst>
          </p:cNvPr>
          <p:cNvSpPr txBox="1"/>
          <p:nvPr/>
        </p:nvSpPr>
        <p:spPr>
          <a:xfrm>
            <a:off x="3997536" y="3192325"/>
            <a:ext cx="1005403" cy="369332"/>
          </a:xfrm>
          <a:prstGeom prst="rect">
            <a:avLst/>
          </a:prstGeom>
          <a:noFill/>
        </p:spPr>
        <p:txBody>
          <a:bodyPr wrap="none" rtlCol="0">
            <a:spAutoFit/>
          </a:bodyPr>
          <a:lstStyle/>
          <a:p>
            <a:r>
              <a:rPr kumimoji="1" lang="en" altLang="zh-TW" dirty="0"/>
              <a:t>Modules</a:t>
            </a:r>
            <a:endParaRPr kumimoji="1" lang="zh-TW" altLang="en-US" dirty="0"/>
          </a:p>
        </p:txBody>
      </p:sp>
      <p:sp>
        <p:nvSpPr>
          <p:cNvPr id="22" name="矩形 21">
            <a:extLst>
              <a:ext uri="{FF2B5EF4-FFF2-40B4-BE49-F238E27FC236}">
                <a16:creationId xmlns:a16="http://schemas.microsoft.com/office/drawing/2014/main" id="{E67B2668-0AD2-1248-A6FA-3E7B03ED3E41}"/>
              </a:ext>
            </a:extLst>
          </p:cNvPr>
          <p:cNvSpPr/>
          <p:nvPr/>
        </p:nvSpPr>
        <p:spPr>
          <a:xfrm>
            <a:off x="7027942" y="3195680"/>
            <a:ext cx="1680332" cy="369332"/>
          </a:xfrm>
          <a:prstGeom prst="rect">
            <a:avLst/>
          </a:prstGeom>
        </p:spPr>
        <p:txBody>
          <a:bodyPr wrap="none">
            <a:spAutoFit/>
          </a:bodyPr>
          <a:lstStyle/>
          <a:p>
            <a:r>
              <a:rPr lang="en" altLang="zh-TW" dirty="0"/>
              <a:t>Modules gallery</a:t>
            </a:r>
            <a:endParaRPr lang="zh-TW" altLang="en-US" dirty="0"/>
          </a:p>
        </p:txBody>
      </p:sp>
      <p:sp>
        <p:nvSpPr>
          <p:cNvPr id="23" name="矩形 22">
            <a:extLst>
              <a:ext uri="{FF2B5EF4-FFF2-40B4-BE49-F238E27FC236}">
                <a16:creationId xmlns:a16="http://schemas.microsoft.com/office/drawing/2014/main" id="{1A3FB963-4689-434D-85DB-4452CF46AB2E}"/>
              </a:ext>
            </a:extLst>
          </p:cNvPr>
          <p:cNvSpPr/>
          <p:nvPr/>
        </p:nvSpPr>
        <p:spPr>
          <a:xfrm>
            <a:off x="9970155" y="3192325"/>
            <a:ext cx="1981440" cy="369332"/>
          </a:xfrm>
          <a:prstGeom prst="rect">
            <a:avLst/>
          </a:prstGeom>
        </p:spPr>
        <p:txBody>
          <a:bodyPr wrap="none">
            <a:spAutoFit/>
          </a:bodyPr>
          <a:lstStyle/>
          <a:p>
            <a:r>
              <a:rPr lang="en" altLang="zh-TW" dirty="0"/>
              <a:t>Python 2 packages </a:t>
            </a:r>
            <a:endParaRPr lang="zh-TW" altLang="en-US" dirty="0"/>
          </a:p>
        </p:txBody>
      </p:sp>
      <p:sp>
        <p:nvSpPr>
          <p:cNvPr id="24" name="矩形 23">
            <a:extLst>
              <a:ext uri="{FF2B5EF4-FFF2-40B4-BE49-F238E27FC236}">
                <a16:creationId xmlns:a16="http://schemas.microsoft.com/office/drawing/2014/main" id="{03CC24C4-501A-0D4D-9E17-419E8763963E}"/>
              </a:ext>
            </a:extLst>
          </p:cNvPr>
          <p:cNvSpPr/>
          <p:nvPr/>
        </p:nvSpPr>
        <p:spPr>
          <a:xfrm>
            <a:off x="782944" y="5629220"/>
            <a:ext cx="1240724" cy="369332"/>
          </a:xfrm>
          <a:prstGeom prst="rect">
            <a:avLst/>
          </a:prstGeom>
        </p:spPr>
        <p:txBody>
          <a:bodyPr wrap="none">
            <a:spAutoFit/>
          </a:bodyPr>
          <a:lstStyle/>
          <a:p>
            <a:r>
              <a:rPr lang="en" altLang="zh-TW" dirty="0"/>
              <a:t>Credentials</a:t>
            </a:r>
            <a:endParaRPr lang="zh-TW" altLang="en-US" dirty="0"/>
          </a:p>
        </p:txBody>
      </p:sp>
      <p:sp>
        <p:nvSpPr>
          <p:cNvPr id="25" name="矩形 24">
            <a:extLst>
              <a:ext uri="{FF2B5EF4-FFF2-40B4-BE49-F238E27FC236}">
                <a16:creationId xmlns:a16="http://schemas.microsoft.com/office/drawing/2014/main" id="{97D9AE16-5025-3B45-94D5-E3C6E728D6EB}"/>
              </a:ext>
            </a:extLst>
          </p:cNvPr>
          <p:cNvSpPr/>
          <p:nvPr/>
        </p:nvSpPr>
        <p:spPr>
          <a:xfrm>
            <a:off x="3905446" y="5629220"/>
            <a:ext cx="1350050" cy="369332"/>
          </a:xfrm>
          <a:prstGeom prst="rect">
            <a:avLst/>
          </a:prstGeom>
        </p:spPr>
        <p:txBody>
          <a:bodyPr wrap="none">
            <a:spAutoFit/>
          </a:bodyPr>
          <a:lstStyle/>
          <a:p>
            <a:r>
              <a:rPr lang="en" altLang="zh-TW" dirty="0"/>
              <a:t>Connections</a:t>
            </a:r>
            <a:endParaRPr lang="zh-TW" altLang="en-US" dirty="0"/>
          </a:p>
        </p:txBody>
      </p:sp>
      <p:sp>
        <p:nvSpPr>
          <p:cNvPr id="26" name="矩形 25">
            <a:extLst>
              <a:ext uri="{FF2B5EF4-FFF2-40B4-BE49-F238E27FC236}">
                <a16:creationId xmlns:a16="http://schemas.microsoft.com/office/drawing/2014/main" id="{50BA5654-02C6-B84B-AF04-1419836604C2}"/>
              </a:ext>
            </a:extLst>
          </p:cNvPr>
          <p:cNvSpPr/>
          <p:nvPr/>
        </p:nvSpPr>
        <p:spPr>
          <a:xfrm>
            <a:off x="7134579" y="5629220"/>
            <a:ext cx="1240917" cy="369332"/>
          </a:xfrm>
          <a:prstGeom prst="rect">
            <a:avLst/>
          </a:prstGeom>
        </p:spPr>
        <p:txBody>
          <a:bodyPr wrap="none">
            <a:spAutoFit/>
          </a:bodyPr>
          <a:lstStyle/>
          <a:p>
            <a:r>
              <a:rPr lang="en" altLang="zh-TW" dirty="0"/>
              <a:t>Certificates</a:t>
            </a:r>
            <a:endParaRPr lang="zh-TW" altLang="en-US" dirty="0"/>
          </a:p>
        </p:txBody>
      </p:sp>
      <p:sp>
        <p:nvSpPr>
          <p:cNvPr id="27" name="矩形 26">
            <a:extLst>
              <a:ext uri="{FF2B5EF4-FFF2-40B4-BE49-F238E27FC236}">
                <a16:creationId xmlns:a16="http://schemas.microsoft.com/office/drawing/2014/main" id="{9B3D3047-BCFC-EB4B-9BDF-6358CDB9C491}"/>
              </a:ext>
            </a:extLst>
          </p:cNvPr>
          <p:cNvSpPr/>
          <p:nvPr/>
        </p:nvSpPr>
        <p:spPr>
          <a:xfrm>
            <a:off x="10269959" y="5629220"/>
            <a:ext cx="1037463" cy="369332"/>
          </a:xfrm>
          <a:prstGeom prst="rect">
            <a:avLst/>
          </a:prstGeom>
        </p:spPr>
        <p:txBody>
          <a:bodyPr wrap="none">
            <a:spAutoFit/>
          </a:bodyPr>
          <a:lstStyle/>
          <a:p>
            <a:r>
              <a:rPr lang="en" altLang="zh-TW" dirty="0"/>
              <a:t>Variables</a:t>
            </a:r>
            <a:endParaRPr lang="zh-TW" altLang="en-US" dirty="0"/>
          </a:p>
        </p:txBody>
      </p:sp>
    </p:spTree>
    <p:extLst>
      <p:ext uri="{BB962C8B-B14F-4D97-AF65-F5344CB8AC3E}">
        <p14:creationId xmlns:p14="http://schemas.microsoft.com/office/powerpoint/2010/main" val="2467157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7E888A-C733-40B1-9CD5-10C800F8DE1F}"/>
              </a:ext>
            </a:extLst>
          </p:cNvPr>
          <p:cNvSpPr>
            <a:spLocks noGrp="1"/>
          </p:cNvSpPr>
          <p:nvPr>
            <p:ph type="title"/>
          </p:nvPr>
        </p:nvSpPr>
        <p:spPr/>
        <p:txBody>
          <a:bodyPr>
            <a:normAutofit/>
          </a:bodyPr>
          <a:lstStyle/>
          <a:p>
            <a:r>
              <a:rPr lang="en-US" altLang="zh-TW" dirty="0"/>
              <a:t>Role-based access control</a:t>
            </a:r>
            <a:endParaRPr lang="zh-TW" altLang="en-US" dirty="0"/>
          </a:p>
        </p:txBody>
      </p:sp>
      <p:sp>
        <p:nvSpPr>
          <p:cNvPr id="3" name="內容版面配置區 2">
            <a:extLst>
              <a:ext uri="{FF2B5EF4-FFF2-40B4-BE49-F238E27FC236}">
                <a16:creationId xmlns:a16="http://schemas.microsoft.com/office/drawing/2014/main" id="{16670A7F-806C-4112-B046-B746F342B6B8}"/>
              </a:ext>
            </a:extLst>
          </p:cNvPr>
          <p:cNvSpPr>
            <a:spLocks noGrp="1"/>
          </p:cNvSpPr>
          <p:nvPr>
            <p:ph idx="1"/>
          </p:nvPr>
        </p:nvSpPr>
        <p:spPr/>
        <p:txBody>
          <a:bodyPr/>
          <a:lstStyle/>
          <a:p>
            <a:r>
              <a:rPr lang="en-US" altLang="zh-TW" dirty="0"/>
              <a:t> Manage </a:t>
            </a:r>
            <a:r>
              <a:rPr lang="en-US" altLang="zh-TW" dirty="0">
                <a:solidFill>
                  <a:schemeClr val="accent2"/>
                </a:solidFill>
              </a:rPr>
              <a:t>who has access </a:t>
            </a:r>
            <a:r>
              <a:rPr lang="en-US" altLang="zh-TW" dirty="0"/>
              <a:t>to Azure resources, what </a:t>
            </a:r>
            <a:r>
              <a:rPr lang="en-US" altLang="zh-TW" dirty="0">
                <a:solidFill>
                  <a:schemeClr val="accent2"/>
                </a:solidFill>
              </a:rPr>
              <a:t>they can do </a:t>
            </a:r>
            <a:r>
              <a:rPr lang="en-US" altLang="zh-TW" dirty="0"/>
              <a:t>with those resources, and what </a:t>
            </a:r>
            <a:r>
              <a:rPr lang="en-US" altLang="zh-TW" dirty="0">
                <a:solidFill>
                  <a:schemeClr val="accent2"/>
                </a:solidFill>
              </a:rPr>
              <a:t>areas they have </a:t>
            </a:r>
            <a:r>
              <a:rPr lang="en-US" altLang="zh-TW" dirty="0"/>
              <a:t>access to</a:t>
            </a:r>
          </a:p>
          <a:p>
            <a:pPr lvl="1"/>
            <a:endParaRPr lang="en-US" altLang="zh-TW" dirty="0"/>
          </a:p>
          <a:p>
            <a:r>
              <a:rPr lang="en-US" altLang="zh-TW" dirty="0"/>
              <a:t>An authorization system </a:t>
            </a:r>
            <a:r>
              <a:rPr lang="en-US" altLang="zh-TW" dirty="0">
                <a:solidFill>
                  <a:schemeClr val="accent2"/>
                </a:solidFill>
              </a:rPr>
              <a:t>built on Azure Resource Manager</a:t>
            </a:r>
          </a:p>
          <a:p>
            <a:endParaRPr lang="en-US" altLang="zh-TW" dirty="0">
              <a:solidFill>
                <a:schemeClr val="accent2"/>
              </a:solidFill>
            </a:endParaRPr>
          </a:p>
          <a:p>
            <a:r>
              <a:rPr lang="en-US" altLang="zh-TW" dirty="0"/>
              <a:t>Roles assigned at </a:t>
            </a:r>
            <a:r>
              <a:rPr lang="en-US" altLang="zh-TW" dirty="0">
                <a:solidFill>
                  <a:schemeClr val="accent2"/>
                </a:solidFill>
              </a:rPr>
              <a:t>a higher scope</a:t>
            </a:r>
            <a:r>
              <a:rPr lang="en-US" altLang="zh-TW" dirty="0"/>
              <a:t>, </a:t>
            </a:r>
            <a:r>
              <a:rPr lang="en-US" altLang="zh-TW" dirty="0">
                <a:solidFill>
                  <a:schemeClr val="accent2"/>
                </a:solidFill>
              </a:rPr>
              <a:t>are inherited </a:t>
            </a:r>
            <a:r>
              <a:rPr lang="en-US" altLang="zh-TW" dirty="0"/>
              <a:t>by child scopes</a:t>
            </a:r>
            <a:endParaRPr lang="en-US" altLang="zh-TW" dirty="0">
              <a:solidFill>
                <a:schemeClr val="accent2"/>
              </a:solidFill>
            </a:endParaRPr>
          </a:p>
          <a:p>
            <a:endParaRPr lang="en-US" altLang="zh-TW" dirty="0">
              <a:solidFill>
                <a:schemeClr val="accent2"/>
              </a:solidFill>
            </a:endParaRPr>
          </a:p>
          <a:p>
            <a:r>
              <a:rPr lang="en-US" altLang="zh-TW" dirty="0"/>
              <a:t>Such as  "Read-only" or "Contributor"</a:t>
            </a:r>
            <a:endParaRPr lang="en-US" altLang="zh-TW" dirty="0">
              <a:solidFill>
                <a:schemeClr val="accent2"/>
              </a:solidFill>
            </a:endParaRPr>
          </a:p>
          <a:p>
            <a:endParaRPr lang="zh-TW" altLang="en-US" dirty="0">
              <a:solidFill>
                <a:schemeClr val="accent2"/>
              </a:solidFill>
            </a:endParaRPr>
          </a:p>
        </p:txBody>
      </p:sp>
    </p:spTree>
    <p:extLst>
      <p:ext uri="{BB962C8B-B14F-4D97-AF65-F5344CB8AC3E}">
        <p14:creationId xmlns:p14="http://schemas.microsoft.com/office/powerpoint/2010/main" val="40550146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866029-A12B-42D4-82AF-410BC523BDCA}"/>
              </a:ext>
            </a:extLst>
          </p:cNvPr>
          <p:cNvSpPr>
            <a:spLocks noGrp="1"/>
          </p:cNvSpPr>
          <p:nvPr>
            <p:ph type="title"/>
          </p:nvPr>
        </p:nvSpPr>
        <p:spPr/>
        <p:txBody>
          <a:bodyPr/>
          <a:lstStyle/>
          <a:p>
            <a:r>
              <a:rPr lang="en-US" altLang="zh-TW" dirty="0"/>
              <a:t>Role-based access control</a:t>
            </a:r>
            <a:endParaRPr lang="zh-TW" altLang="en-US" dirty="0"/>
          </a:p>
        </p:txBody>
      </p:sp>
      <p:pic>
        <p:nvPicPr>
          <p:cNvPr id="12290" name="Picture 2" descr="RBAC and least privilege">
            <a:extLst>
              <a:ext uri="{FF2B5EF4-FFF2-40B4-BE49-F238E27FC236}">
                <a16:creationId xmlns:a16="http://schemas.microsoft.com/office/drawing/2014/main" id="{10DBBA7A-AAE8-4104-AC5D-7DF31266FE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23375" y="1600565"/>
            <a:ext cx="9295960" cy="434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853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971116-5D85-9D47-AEC2-8E7DD882E732}"/>
              </a:ext>
            </a:extLst>
          </p:cNvPr>
          <p:cNvSpPr>
            <a:spLocks noGrp="1"/>
          </p:cNvSpPr>
          <p:nvPr>
            <p:ph type="title"/>
          </p:nvPr>
        </p:nvSpPr>
        <p:spPr>
          <a:xfrm>
            <a:off x="838200" y="640079"/>
            <a:ext cx="4681742" cy="1840613"/>
          </a:xfrm>
        </p:spPr>
        <p:txBody>
          <a:bodyPr anchor="b">
            <a:normAutofit/>
          </a:bodyPr>
          <a:lstStyle/>
          <a:p>
            <a:r>
              <a:rPr lang="en" altLang="zh-TW" sz="4000"/>
              <a:t>Role based access control</a:t>
            </a:r>
            <a:endParaRPr kumimoji="1" lang="zh-TW" altLang="en-US" sz="4000"/>
          </a:p>
        </p:txBody>
      </p:sp>
      <p:sp>
        <p:nvSpPr>
          <p:cNvPr id="3" name="內容版面配置區 2">
            <a:extLst>
              <a:ext uri="{FF2B5EF4-FFF2-40B4-BE49-F238E27FC236}">
                <a16:creationId xmlns:a16="http://schemas.microsoft.com/office/drawing/2014/main" id="{A0DED9AB-D6C4-4F41-A06A-EA50B51D2F80}"/>
              </a:ext>
            </a:extLst>
          </p:cNvPr>
          <p:cNvSpPr>
            <a:spLocks noGrp="1"/>
          </p:cNvSpPr>
          <p:nvPr>
            <p:ph idx="1"/>
          </p:nvPr>
        </p:nvSpPr>
        <p:spPr>
          <a:xfrm>
            <a:off x="838200" y="2686323"/>
            <a:ext cx="4681742" cy="3531598"/>
          </a:xfrm>
        </p:spPr>
        <p:txBody>
          <a:bodyPr>
            <a:normAutofit/>
          </a:bodyPr>
          <a:lstStyle/>
          <a:p>
            <a:r>
              <a:rPr lang="en" altLang="zh-TW" sz="2000" dirty="0"/>
              <a:t>Access management for Azure resources</a:t>
            </a:r>
          </a:p>
          <a:p>
            <a:endParaRPr kumimoji="1" lang="en" altLang="zh-TW" sz="2000" dirty="0"/>
          </a:p>
          <a:p>
            <a:r>
              <a:rPr lang="en" altLang="zh-TW" sz="2000" dirty="0"/>
              <a:t> Access they need to perform their jobs</a:t>
            </a:r>
          </a:p>
          <a:p>
            <a:endParaRPr kumimoji="1" lang="en" altLang="zh-TW" sz="2000" dirty="0"/>
          </a:p>
          <a:p>
            <a:r>
              <a:rPr lang="en" altLang="zh-TW" sz="2000" dirty="0"/>
              <a:t>Assigning the appropriate RBAC role to Automation account scope</a:t>
            </a:r>
            <a:endParaRPr kumimoji="1" lang="zh-TW" altLang="en-US" sz="2000" dirty="0"/>
          </a:p>
        </p:txBody>
      </p:sp>
      <p:pic>
        <p:nvPicPr>
          <p:cNvPr id="5" name="圖片 4" descr="一張含有 螢幕擷取畫面 的圖片&#10;&#10;自動產生的描述">
            <a:extLst>
              <a:ext uri="{FF2B5EF4-FFF2-40B4-BE49-F238E27FC236}">
                <a16:creationId xmlns:a16="http://schemas.microsoft.com/office/drawing/2014/main" id="{31F2F988-4004-8641-B7CD-16F170642416}"/>
              </a:ext>
            </a:extLst>
          </p:cNvPr>
          <p:cNvPicPr>
            <a:picLocks noChangeAspect="1"/>
          </p:cNvPicPr>
          <p:nvPr/>
        </p:nvPicPr>
        <p:blipFill>
          <a:blip r:embed="rId2"/>
          <a:stretch>
            <a:fillRect/>
          </a:stretch>
        </p:blipFill>
        <p:spPr>
          <a:xfrm>
            <a:off x="6284816" y="640080"/>
            <a:ext cx="4699330" cy="5577840"/>
          </a:xfrm>
          <a:prstGeom prst="rect">
            <a:avLst/>
          </a:prstGeom>
        </p:spPr>
      </p:pic>
    </p:spTree>
    <p:extLst>
      <p:ext uri="{BB962C8B-B14F-4D97-AF65-F5344CB8AC3E}">
        <p14:creationId xmlns:p14="http://schemas.microsoft.com/office/powerpoint/2010/main" val="3398323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18E4C4-DC74-0D42-A2C0-8289ED616896}"/>
              </a:ext>
            </a:extLst>
          </p:cNvPr>
          <p:cNvSpPr>
            <a:spLocks noGrp="1"/>
          </p:cNvSpPr>
          <p:nvPr>
            <p:ph type="ctrTitle"/>
          </p:nvPr>
        </p:nvSpPr>
        <p:spPr/>
        <p:txBody>
          <a:bodyPr/>
          <a:lstStyle/>
          <a:p>
            <a:r>
              <a:rPr lang="en" altLang="zh-TW" dirty="0"/>
              <a:t>Use Cases for Automation on Azure</a:t>
            </a:r>
            <a:endParaRPr kumimoji="1" lang="zh-TW" altLang="en-US" dirty="0"/>
          </a:p>
        </p:txBody>
      </p:sp>
    </p:spTree>
    <p:extLst>
      <p:ext uri="{BB962C8B-B14F-4D97-AF65-F5344CB8AC3E}">
        <p14:creationId xmlns:p14="http://schemas.microsoft.com/office/powerpoint/2010/main" val="1852711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F7D422-9B87-0D42-92EE-D9F7EF968267}"/>
              </a:ext>
            </a:extLst>
          </p:cNvPr>
          <p:cNvSpPr>
            <a:spLocks noGrp="1"/>
          </p:cNvSpPr>
          <p:nvPr>
            <p:ph type="title"/>
          </p:nvPr>
        </p:nvSpPr>
        <p:spPr/>
        <p:txBody>
          <a:bodyPr/>
          <a:lstStyle/>
          <a:p>
            <a:r>
              <a:rPr lang="en" altLang="zh-TW" dirty="0"/>
              <a:t>VM management</a:t>
            </a:r>
            <a:endParaRPr kumimoji="1" lang="zh-TW" altLang="en-US" dirty="0"/>
          </a:p>
        </p:txBody>
      </p:sp>
      <p:sp>
        <p:nvSpPr>
          <p:cNvPr id="3" name="內容版面配置區 2">
            <a:extLst>
              <a:ext uri="{FF2B5EF4-FFF2-40B4-BE49-F238E27FC236}">
                <a16:creationId xmlns:a16="http://schemas.microsoft.com/office/drawing/2014/main" id="{976062D1-6417-3B41-8663-9BB33515B537}"/>
              </a:ext>
            </a:extLst>
          </p:cNvPr>
          <p:cNvSpPr>
            <a:spLocks noGrp="1"/>
          </p:cNvSpPr>
          <p:nvPr>
            <p:ph idx="1"/>
          </p:nvPr>
        </p:nvSpPr>
        <p:spPr/>
        <p:txBody>
          <a:bodyPr/>
          <a:lstStyle/>
          <a:p>
            <a:r>
              <a:rPr lang="en" altLang="zh-TW" dirty="0"/>
              <a:t>Use Azure automation to deploy VMs and schedule the startup and shutdown of instances</a:t>
            </a:r>
            <a:endParaRPr kumimoji="1" lang="zh-TW" altLang="en-US" dirty="0"/>
          </a:p>
        </p:txBody>
      </p:sp>
      <p:pic>
        <p:nvPicPr>
          <p:cNvPr id="5" name="圖片 4">
            <a:extLst>
              <a:ext uri="{FF2B5EF4-FFF2-40B4-BE49-F238E27FC236}">
                <a16:creationId xmlns:a16="http://schemas.microsoft.com/office/drawing/2014/main" id="{0E546414-DFF1-ED47-A284-4A9C28B8E64D}"/>
              </a:ext>
            </a:extLst>
          </p:cNvPr>
          <p:cNvPicPr>
            <a:picLocks noChangeAspect="1"/>
          </p:cNvPicPr>
          <p:nvPr/>
        </p:nvPicPr>
        <p:blipFill>
          <a:blip r:embed="rId2"/>
          <a:stretch>
            <a:fillRect/>
          </a:stretch>
        </p:blipFill>
        <p:spPr>
          <a:xfrm>
            <a:off x="1445165" y="2663189"/>
            <a:ext cx="5390162" cy="3074670"/>
          </a:xfrm>
          <a:prstGeom prst="rect">
            <a:avLst/>
          </a:prstGeom>
        </p:spPr>
      </p:pic>
      <p:pic>
        <p:nvPicPr>
          <p:cNvPr id="6" name="圖片 5">
            <a:extLst>
              <a:ext uri="{FF2B5EF4-FFF2-40B4-BE49-F238E27FC236}">
                <a16:creationId xmlns:a16="http://schemas.microsoft.com/office/drawing/2014/main" id="{945D0AE0-929B-A041-8A1F-E48A61186F9A}"/>
              </a:ext>
            </a:extLst>
          </p:cNvPr>
          <p:cNvPicPr>
            <a:picLocks noChangeAspect="1"/>
          </p:cNvPicPr>
          <p:nvPr/>
        </p:nvPicPr>
        <p:blipFill>
          <a:blip r:embed="rId3"/>
          <a:stretch>
            <a:fillRect/>
          </a:stretch>
        </p:blipFill>
        <p:spPr>
          <a:xfrm>
            <a:off x="7975691" y="2460215"/>
            <a:ext cx="1945417" cy="3480619"/>
          </a:xfrm>
          <a:prstGeom prst="rect">
            <a:avLst/>
          </a:prstGeom>
        </p:spPr>
      </p:pic>
    </p:spTree>
    <p:extLst>
      <p:ext uri="{BB962C8B-B14F-4D97-AF65-F5344CB8AC3E}">
        <p14:creationId xmlns:p14="http://schemas.microsoft.com/office/powerpoint/2010/main" val="13982185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9784A-EC4C-1A4D-9F58-61786E38F1B7}"/>
              </a:ext>
            </a:extLst>
          </p:cNvPr>
          <p:cNvSpPr>
            <a:spLocks noGrp="1"/>
          </p:cNvSpPr>
          <p:nvPr>
            <p:ph type="title"/>
          </p:nvPr>
        </p:nvSpPr>
        <p:spPr/>
        <p:txBody>
          <a:bodyPr/>
          <a:lstStyle/>
          <a:p>
            <a:r>
              <a:rPr lang="en" altLang="zh-TW" dirty="0"/>
              <a:t>Configuration management</a:t>
            </a:r>
            <a:endParaRPr kumimoji="1" lang="zh-TW" altLang="en-US" dirty="0"/>
          </a:p>
        </p:txBody>
      </p:sp>
      <p:sp>
        <p:nvSpPr>
          <p:cNvPr id="6" name="內容版面配置區 5">
            <a:extLst>
              <a:ext uri="{FF2B5EF4-FFF2-40B4-BE49-F238E27FC236}">
                <a16:creationId xmlns:a16="http://schemas.microsoft.com/office/drawing/2014/main" id="{2CD25342-AD03-9343-9588-58E57785065F}"/>
              </a:ext>
            </a:extLst>
          </p:cNvPr>
          <p:cNvSpPr>
            <a:spLocks noGrp="1"/>
          </p:cNvSpPr>
          <p:nvPr>
            <p:ph idx="1"/>
          </p:nvPr>
        </p:nvSpPr>
        <p:spPr/>
        <p:txBody>
          <a:bodyPr/>
          <a:lstStyle/>
          <a:p>
            <a:r>
              <a:rPr lang="en" altLang="zh-TW" dirty="0"/>
              <a:t>Use </a:t>
            </a:r>
            <a:r>
              <a:rPr lang="en" altLang="zh-TW" dirty="0">
                <a:solidFill>
                  <a:schemeClr val="accent2"/>
                </a:solidFill>
              </a:rPr>
              <a:t>Desired State Configuration </a:t>
            </a:r>
            <a:r>
              <a:rPr lang="en" altLang="zh-TW" dirty="0"/>
              <a:t>on servers to enforce consistent settings across instances</a:t>
            </a:r>
          </a:p>
          <a:p>
            <a:endParaRPr lang="en" altLang="zh-TW" dirty="0"/>
          </a:p>
          <a:p>
            <a:endParaRPr lang="zh-TW" altLang="en-US" dirty="0"/>
          </a:p>
        </p:txBody>
      </p:sp>
      <p:pic>
        <p:nvPicPr>
          <p:cNvPr id="8" name="圖片 7">
            <a:extLst>
              <a:ext uri="{FF2B5EF4-FFF2-40B4-BE49-F238E27FC236}">
                <a16:creationId xmlns:a16="http://schemas.microsoft.com/office/drawing/2014/main" id="{38447041-6BB5-7A46-BFE7-F048EA5253DC}"/>
              </a:ext>
            </a:extLst>
          </p:cNvPr>
          <p:cNvPicPr>
            <a:picLocks noChangeAspect="1"/>
          </p:cNvPicPr>
          <p:nvPr/>
        </p:nvPicPr>
        <p:blipFill>
          <a:blip r:embed="rId2"/>
          <a:stretch>
            <a:fillRect/>
          </a:stretch>
        </p:blipFill>
        <p:spPr>
          <a:xfrm>
            <a:off x="4010530" y="2056070"/>
            <a:ext cx="4540586" cy="4343882"/>
          </a:xfrm>
          <a:prstGeom prst="rect">
            <a:avLst/>
          </a:prstGeom>
        </p:spPr>
      </p:pic>
    </p:spTree>
    <p:extLst>
      <p:ext uri="{BB962C8B-B14F-4D97-AF65-F5344CB8AC3E}">
        <p14:creationId xmlns:p14="http://schemas.microsoft.com/office/powerpoint/2010/main" val="263809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Most Important</a:t>
            </a:r>
          </a:p>
        </p:txBody>
      </p:sp>
      <p:sp>
        <p:nvSpPr>
          <p:cNvPr id="5" name="內容版面配置區 4"/>
          <p:cNvSpPr>
            <a:spLocks noGrp="1"/>
          </p:cNvSpPr>
          <p:nvPr>
            <p:ph idx="1"/>
          </p:nvPr>
        </p:nvSpPr>
        <p:spPr>
          <a:xfrm>
            <a:off x="304800" y="1505527"/>
            <a:ext cx="6463757" cy="4671436"/>
          </a:xfrm>
        </p:spPr>
        <p:txBody>
          <a:bodyPr vert="horz" lIns="91440" tIns="45720" rIns="91440" bIns="45720" rtlCol="0" anchor="t">
            <a:normAutofit/>
          </a:bodyPr>
          <a:lstStyle/>
          <a:p>
            <a:endParaRPr lang="af-ZA">
              <a:cs typeface="Calibri" panose="020F0502020204030204"/>
            </a:endParaRPr>
          </a:p>
          <a:p>
            <a:pPr marL="0" indent="0">
              <a:buNone/>
            </a:pPr>
            <a:r>
              <a:rPr lang="af-ZA" sz="3200" dirty="0" err="1"/>
              <a:t>If</a:t>
            </a:r>
            <a:r>
              <a:rPr lang="af-ZA" sz="3200" dirty="0"/>
              <a:t> </a:t>
            </a:r>
            <a:r>
              <a:rPr lang="af-ZA" sz="3200" dirty="0" err="1"/>
              <a:t>you</a:t>
            </a:r>
            <a:r>
              <a:rPr lang="af-ZA" sz="3200" dirty="0"/>
              <a:t> </a:t>
            </a:r>
            <a:r>
              <a:rPr lang="af-ZA" sz="3200" dirty="0" err="1">
                <a:ea typeface="+mn-lt"/>
                <a:cs typeface="+mn-lt"/>
              </a:rPr>
              <a:t>have</a:t>
            </a:r>
            <a:r>
              <a:rPr lang="af-ZA" sz="3200" dirty="0">
                <a:ea typeface="+mn-lt"/>
                <a:cs typeface="+mn-lt"/>
              </a:rPr>
              <a:t> </a:t>
            </a:r>
            <a:r>
              <a:rPr lang="af-ZA" sz="3200" dirty="0" err="1">
                <a:ea typeface="+mn-lt"/>
                <a:cs typeface="+mn-lt"/>
              </a:rPr>
              <a:t>to</a:t>
            </a:r>
            <a:r>
              <a:rPr lang="af-ZA" sz="3200" dirty="0"/>
              <a:t> </a:t>
            </a:r>
            <a:r>
              <a:rPr lang="af-ZA" sz="3200" dirty="0" err="1"/>
              <a:t>manually</a:t>
            </a:r>
            <a:r>
              <a:rPr lang="af-ZA" sz="3200" dirty="0"/>
              <a:t> </a:t>
            </a:r>
            <a:r>
              <a:rPr lang="af-ZA" sz="3200" dirty="0" err="1"/>
              <a:t>control</a:t>
            </a:r>
            <a:r>
              <a:rPr lang="af-ZA" sz="3200" dirty="0"/>
              <a:t> </a:t>
            </a:r>
            <a:r>
              <a:rPr lang="af-ZA" sz="3200" dirty="0" err="1"/>
              <a:t>most</a:t>
            </a:r>
            <a:r>
              <a:rPr lang="af-ZA" sz="3200" dirty="0"/>
              <a:t> of </a:t>
            </a:r>
            <a:r>
              <a:rPr lang="af-ZA" sz="3200" dirty="0" err="1"/>
              <a:t>the</a:t>
            </a:r>
            <a:r>
              <a:rPr lang="af-ZA" sz="3200" dirty="0"/>
              <a:t> </a:t>
            </a:r>
            <a:r>
              <a:rPr lang="af-ZA" sz="3200" dirty="0" err="1"/>
              <a:t>things</a:t>
            </a:r>
            <a:r>
              <a:rPr lang="af-ZA" sz="3200" dirty="0"/>
              <a:t> in </a:t>
            </a:r>
            <a:r>
              <a:rPr lang="af-ZA" sz="3200" dirty="0" err="1"/>
              <a:t>your</a:t>
            </a:r>
            <a:r>
              <a:rPr lang="af-ZA" sz="3200" dirty="0"/>
              <a:t> </a:t>
            </a:r>
            <a:r>
              <a:rPr lang="af-ZA" sz="3200" dirty="0" err="1"/>
              <a:t>environment</a:t>
            </a:r>
            <a:r>
              <a:rPr lang="af-ZA" sz="3200" dirty="0"/>
              <a:t>, </a:t>
            </a:r>
            <a:endParaRPr lang="zh-TW" altLang="en-US" sz="3200" dirty="0">
              <a:ea typeface="新細明體" panose="02020500000000000000" pitchFamily="18" charset="-120"/>
              <a:cs typeface="Calibri"/>
            </a:endParaRPr>
          </a:p>
          <a:p>
            <a:pPr marL="0" indent="0">
              <a:buNone/>
            </a:pPr>
            <a:r>
              <a:rPr lang="af-ZA" sz="3200" dirty="0" err="1"/>
              <a:t>you</a:t>
            </a:r>
            <a:r>
              <a:rPr lang="af-ZA" sz="3200" dirty="0"/>
              <a:t> are </a:t>
            </a:r>
            <a:r>
              <a:rPr lang="af-ZA" sz="3200" dirty="0" err="1"/>
              <a:t>putting</a:t>
            </a:r>
            <a:r>
              <a:rPr lang="af-ZA" sz="3200" dirty="0"/>
              <a:t> </a:t>
            </a:r>
            <a:r>
              <a:rPr lang="af-ZA" sz="3200" dirty="0" err="1"/>
              <a:t>yourself</a:t>
            </a:r>
            <a:r>
              <a:rPr lang="af-ZA" sz="3200" dirty="0"/>
              <a:t> </a:t>
            </a:r>
            <a:r>
              <a:rPr lang="af-ZA" sz="3200" dirty="0" err="1"/>
              <a:t>at</a:t>
            </a:r>
            <a:r>
              <a:rPr lang="af-ZA" sz="3200" dirty="0"/>
              <a:t> </a:t>
            </a:r>
            <a:r>
              <a:rPr lang="af-ZA" sz="3200" b="1" dirty="0" err="1">
                <a:solidFill>
                  <a:srgbClr val="FF0000"/>
                </a:solidFill>
              </a:rPr>
              <a:t>risks</a:t>
            </a:r>
            <a:r>
              <a:rPr lang="af-ZA" sz="3200" b="1" dirty="0">
                <a:solidFill>
                  <a:srgbClr val="FF0000"/>
                </a:solidFill>
              </a:rPr>
              <a:t>.</a:t>
            </a:r>
            <a:endParaRPr lang="zh-TW" altLang="en-US" sz="3200" b="1" dirty="0">
              <a:solidFill>
                <a:srgbClr val="FF0000"/>
              </a:solidFill>
              <a:ea typeface="新細明體"/>
              <a:cs typeface="Calibri" panose="020F0502020204030204"/>
            </a:endParaRPr>
          </a:p>
        </p:txBody>
      </p:sp>
      <p:pic>
        <p:nvPicPr>
          <p:cNvPr id="3" name="圖片 2">
            <a:extLst>
              <a:ext uri="{FF2B5EF4-FFF2-40B4-BE49-F238E27FC236}">
                <a16:creationId xmlns:a16="http://schemas.microsoft.com/office/drawing/2014/main" id="{40C07FF4-FB08-6447-B958-B3C78FE32ED0}"/>
              </a:ext>
            </a:extLst>
          </p:cNvPr>
          <p:cNvPicPr>
            <a:picLocks noChangeAspect="1"/>
          </p:cNvPicPr>
          <p:nvPr/>
        </p:nvPicPr>
        <p:blipFill>
          <a:blip r:embed="rId3"/>
          <a:stretch>
            <a:fillRect/>
          </a:stretch>
        </p:blipFill>
        <p:spPr>
          <a:xfrm>
            <a:off x="7510780" y="1714500"/>
            <a:ext cx="3602989" cy="3602989"/>
          </a:xfrm>
          <a:prstGeom prst="rect">
            <a:avLst/>
          </a:prstGeom>
        </p:spPr>
      </p:pic>
    </p:spTree>
    <p:extLst>
      <p:ext uri="{BB962C8B-B14F-4D97-AF65-F5344CB8AC3E}">
        <p14:creationId xmlns:p14="http://schemas.microsoft.com/office/powerpoint/2010/main" val="3003341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8A1D44-B271-6A40-B4E8-52CD7C98642C}"/>
              </a:ext>
            </a:extLst>
          </p:cNvPr>
          <p:cNvSpPr>
            <a:spLocks noGrp="1"/>
          </p:cNvSpPr>
          <p:nvPr>
            <p:ph type="title"/>
          </p:nvPr>
        </p:nvSpPr>
        <p:spPr/>
        <p:txBody>
          <a:bodyPr/>
          <a:lstStyle/>
          <a:p>
            <a:r>
              <a:rPr lang="en" altLang="zh-TW" dirty="0"/>
              <a:t>Log management</a:t>
            </a:r>
            <a:endParaRPr kumimoji="1" lang="zh-TW" altLang="en-US" dirty="0"/>
          </a:p>
        </p:txBody>
      </p:sp>
      <p:sp>
        <p:nvSpPr>
          <p:cNvPr id="3" name="內容版面配置區 2">
            <a:extLst>
              <a:ext uri="{FF2B5EF4-FFF2-40B4-BE49-F238E27FC236}">
                <a16:creationId xmlns:a16="http://schemas.microsoft.com/office/drawing/2014/main" id="{745C79B7-B9B0-4745-817B-6CDD3BE0E8F2}"/>
              </a:ext>
            </a:extLst>
          </p:cNvPr>
          <p:cNvSpPr>
            <a:spLocks noGrp="1"/>
          </p:cNvSpPr>
          <p:nvPr>
            <p:ph idx="1"/>
          </p:nvPr>
        </p:nvSpPr>
        <p:spPr/>
        <p:txBody>
          <a:bodyPr/>
          <a:lstStyle/>
          <a:p>
            <a:r>
              <a:rPr lang="en" altLang="zh-TW" dirty="0"/>
              <a:t>Run </a:t>
            </a:r>
            <a:r>
              <a:rPr lang="en" altLang="zh-TW" dirty="0">
                <a:solidFill>
                  <a:schemeClr val="accent2"/>
                </a:solidFill>
              </a:rPr>
              <a:t>log analytics </a:t>
            </a:r>
            <a:r>
              <a:rPr lang="en" altLang="zh-TW" dirty="0"/>
              <a:t>and generate reports</a:t>
            </a:r>
            <a:endParaRPr kumimoji="1" lang="zh-TW" altLang="en-US" dirty="0"/>
          </a:p>
        </p:txBody>
      </p:sp>
      <p:pic>
        <p:nvPicPr>
          <p:cNvPr id="4" name="圖片 3">
            <a:extLst>
              <a:ext uri="{FF2B5EF4-FFF2-40B4-BE49-F238E27FC236}">
                <a16:creationId xmlns:a16="http://schemas.microsoft.com/office/drawing/2014/main" id="{4C00F24B-70FA-4D48-A097-F634387B2E9F}"/>
              </a:ext>
            </a:extLst>
          </p:cNvPr>
          <p:cNvPicPr>
            <a:picLocks noChangeAspect="1"/>
          </p:cNvPicPr>
          <p:nvPr/>
        </p:nvPicPr>
        <p:blipFill>
          <a:blip r:embed="rId2"/>
          <a:stretch>
            <a:fillRect/>
          </a:stretch>
        </p:blipFill>
        <p:spPr>
          <a:xfrm>
            <a:off x="2526030" y="2205556"/>
            <a:ext cx="7498080" cy="3971407"/>
          </a:xfrm>
          <a:prstGeom prst="rect">
            <a:avLst/>
          </a:prstGeom>
        </p:spPr>
      </p:pic>
    </p:spTree>
    <p:extLst>
      <p:ext uri="{BB962C8B-B14F-4D97-AF65-F5344CB8AC3E}">
        <p14:creationId xmlns:p14="http://schemas.microsoft.com/office/powerpoint/2010/main" val="2190330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B49B14-F2E7-294B-BD65-B40619777161}"/>
              </a:ext>
            </a:extLst>
          </p:cNvPr>
          <p:cNvSpPr>
            <a:spLocks noGrp="1"/>
          </p:cNvSpPr>
          <p:nvPr>
            <p:ph type="title"/>
          </p:nvPr>
        </p:nvSpPr>
        <p:spPr/>
        <p:txBody>
          <a:bodyPr/>
          <a:lstStyle/>
          <a:p>
            <a:r>
              <a:rPr lang="en" altLang="zh-TW" dirty="0"/>
              <a:t>Database management</a:t>
            </a:r>
            <a:endParaRPr kumimoji="1" lang="zh-TW" altLang="en-US" dirty="0"/>
          </a:p>
        </p:txBody>
      </p:sp>
      <p:sp>
        <p:nvSpPr>
          <p:cNvPr id="3" name="內容版面配置區 2">
            <a:extLst>
              <a:ext uri="{FF2B5EF4-FFF2-40B4-BE49-F238E27FC236}">
                <a16:creationId xmlns:a16="http://schemas.microsoft.com/office/drawing/2014/main" id="{5B889B37-9CFC-664B-8993-8BB604630C76}"/>
              </a:ext>
            </a:extLst>
          </p:cNvPr>
          <p:cNvSpPr>
            <a:spLocks noGrp="1"/>
          </p:cNvSpPr>
          <p:nvPr>
            <p:ph idx="1"/>
          </p:nvPr>
        </p:nvSpPr>
        <p:spPr/>
        <p:txBody>
          <a:bodyPr/>
          <a:lstStyle/>
          <a:p>
            <a:r>
              <a:rPr lang="en" altLang="zh-TW" dirty="0"/>
              <a:t>Truncate databases and perform scheduled exports and backups</a:t>
            </a:r>
          </a:p>
          <a:p>
            <a:endParaRPr kumimoji="1" lang="zh-TW" altLang="en-US" dirty="0"/>
          </a:p>
        </p:txBody>
      </p:sp>
      <p:pic>
        <p:nvPicPr>
          <p:cNvPr id="4" name="圖片 3">
            <a:extLst>
              <a:ext uri="{FF2B5EF4-FFF2-40B4-BE49-F238E27FC236}">
                <a16:creationId xmlns:a16="http://schemas.microsoft.com/office/drawing/2014/main" id="{A8BAE615-B9D8-D44C-9B04-955717B0C07A}"/>
              </a:ext>
            </a:extLst>
          </p:cNvPr>
          <p:cNvPicPr>
            <a:picLocks noChangeAspect="1"/>
          </p:cNvPicPr>
          <p:nvPr/>
        </p:nvPicPr>
        <p:blipFill>
          <a:blip r:embed="rId2"/>
          <a:stretch>
            <a:fillRect/>
          </a:stretch>
        </p:blipFill>
        <p:spPr>
          <a:xfrm>
            <a:off x="2876550" y="2588854"/>
            <a:ext cx="6165973" cy="3588109"/>
          </a:xfrm>
          <a:prstGeom prst="rect">
            <a:avLst/>
          </a:prstGeom>
        </p:spPr>
      </p:pic>
    </p:spTree>
    <p:extLst>
      <p:ext uri="{BB962C8B-B14F-4D97-AF65-F5344CB8AC3E}">
        <p14:creationId xmlns:p14="http://schemas.microsoft.com/office/powerpoint/2010/main" val="2230966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CDF896-5030-A640-8F50-7B8056E1BCA8}"/>
              </a:ext>
            </a:extLst>
          </p:cNvPr>
          <p:cNvSpPr>
            <a:spLocks noGrp="1"/>
          </p:cNvSpPr>
          <p:nvPr>
            <p:ph type="title"/>
          </p:nvPr>
        </p:nvSpPr>
        <p:spPr/>
        <p:txBody>
          <a:bodyPr/>
          <a:lstStyle/>
          <a:p>
            <a:r>
              <a:rPr lang="en" altLang="zh-TW" dirty="0"/>
              <a:t>Event management</a:t>
            </a:r>
            <a:endParaRPr kumimoji="1" lang="zh-TW" altLang="en-US" dirty="0"/>
          </a:p>
        </p:txBody>
      </p:sp>
      <p:sp>
        <p:nvSpPr>
          <p:cNvPr id="3" name="內容版面配置區 2">
            <a:extLst>
              <a:ext uri="{FF2B5EF4-FFF2-40B4-BE49-F238E27FC236}">
                <a16:creationId xmlns:a16="http://schemas.microsoft.com/office/drawing/2014/main" id="{66EC0948-B2DB-D645-82AA-237A799183A3}"/>
              </a:ext>
            </a:extLst>
          </p:cNvPr>
          <p:cNvSpPr>
            <a:spLocks noGrp="1"/>
          </p:cNvSpPr>
          <p:nvPr>
            <p:ph idx="1"/>
          </p:nvPr>
        </p:nvSpPr>
        <p:spPr/>
        <p:txBody>
          <a:bodyPr/>
          <a:lstStyle/>
          <a:p>
            <a:r>
              <a:rPr lang="en" altLang="zh-TW" dirty="0"/>
              <a:t>These events can be used to automatically check that service configurations are compliant</a:t>
            </a:r>
            <a:endParaRPr kumimoji="1" lang="zh-TW" altLang="en-US" dirty="0"/>
          </a:p>
        </p:txBody>
      </p:sp>
      <p:pic>
        <p:nvPicPr>
          <p:cNvPr id="5" name="圖片 4" descr="一張含有 畫畫 的圖片&#10;&#10;自動產生的描述">
            <a:extLst>
              <a:ext uri="{FF2B5EF4-FFF2-40B4-BE49-F238E27FC236}">
                <a16:creationId xmlns:a16="http://schemas.microsoft.com/office/drawing/2014/main" id="{74E32235-0A5A-A742-B0A7-F254517ECDDE}"/>
              </a:ext>
            </a:extLst>
          </p:cNvPr>
          <p:cNvPicPr>
            <a:picLocks noChangeAspect="1"/>
          </p:cNvPicPr>
          <p:nvPr/>
        </p:nvPicPr>
        <p:blipFill>
          <a:blip r:embed="rId2"/>
          <a:stretch>
            <a:fillRect/>
          </a:stretch>
        </p:blipFill>
        <p:spPr>
          <a:xfrm>
            <a:off x="1604010" y="2672727"/>
            <a:ext cx="8983980" cy="3312655"/>
          </a:xfrm>
          <a:prstGeom prst="rect">
            <a:avLst/>
          </a:prstGeom>
        </p:spPr>
      </p:pic>
    </p:spTree>
    <p:extLst>
      <p:ext uri="{BB962C8B-B14F-4D97-AF65-F5344CB8AC3E}">
        <p14:creationId xmlns:p14="http://schemas.microsoft.com/office/powerpoint/2010/main" val="1171217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02758-A1A8-A14F-9FE7-478CF7F37154}"/>
              </a:ext>
            </a:extLst>
          </p:cNvPr>
          <p:cNvSpPr>
            <a:spLocks noGrp="1"/>
          </p:cNvSpPr>
          <p:nvPr>
            <p:ph type="ctrTitle"/>
          </p:nvPr>
        </p:nvSpPr>
        <p:spPr/>
        <p:txBody>
          <a:bodyPr/>
          <a:lstStyle/>
          <a:p>
            <a:r>
              <a:rPr kumimoji="1" lang="en-US" altLang="zh-TW" dirty="0"/>
              <a:t>Lab time</a:t>
            </a:r>
            <a:endParaRPr kumimoji="1" lang="zh-TW" altLang="en-US" dirty="0"/>
          </a:p>
        </p:txBody>
      </p:sp>
    </p:spTree>
    <p:extLst>
      <p:ext uri="{BB962C8B-B14F-4D97-AF65-F5344CB8AC3E}">
        <p14:creationId xmlns:p14="http://schemas.microsoft.com/office/powerpoint/2010/main" val="1837845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E59F5F-487A-5A43-91A2-45BEC1233C31}"/>
              </a:ext>
            </a:extLst>
          </p:cNvPr>
          <p:cNvSpPr>
            <a:spLocks noGrp="1"/>
          </p:cNvSpPr>
          <p:nvPr>
            <p:ph type="title"/>
          </p:nvPr>
        </p:nvSpPr>
        <p:spPr/>
        <p:txBody>
          <a:bodyPr/>
          <a:lstStyle/>
          <a:p>
            <a:r>
              <a:rPr kumimoji="1" lang="en-US" altLang="zh-TW" dirty="0"/>
              <a:t>Lab time</a:t>
            </a:r>
            <a:endParaRPr kumimoji="1" lang="zh-TW" altLang="en-US" dirty="0"/>
          </a:p>
        </p:txBody>
      </p:sp>
      <p:sp>
        <p:nvSpPr>
          <p:cNvPr id="3" name="內容版面配置區 2">
            <a:extLst>
              <a:ext uri="{FF2B5EF4-FFF2-40B4-BE49-F238E27FC236}">
                <a16:creationId xmlns:a16="http://schemas.microsoft.com/office/drawing/2014/main" id="{D067854A-9FD6-1B43-B305-7F9D6F1EDBB5}"/>
              </a:ext>
            </a:extLst>
          </p:cNvPr>
          <p:cNvSpPr>
            <a:spLocks noGrp="1"/>
          </p:cNvSpPr>
          <p:nvPr>
            <p:ph idx="1"/>
          </p:nvPr>
        </p:nvSpPr>
        <p:spPr/>
        <p:txBody>
          <a:bodyPr/>
          <a:lstStyle/>
          <a:p>
            <a:pPr marL="514350" indent="-514350">
              <a:buFont typeface="+mj-lt"/>
              <a:buAutoNum type="arabicPeriod"/>
            </a:pPr>
            <a:r>
              <a:rPr kumimoji="1" lang="en-US" altLang="zh-TW" dirty="0"/>
              <a:t>『Deploy Linux VM by </a:t>
            </a:r>
            <a:r>
              <a:rPr lang="en-US" altLang="zh-TW" dirty="0">
                <a:cs typeface="Calibri"/>
              </a:rPr>
              <a:t>Resource Manager </a:t>
            </a:r>
            <a:r>
              <a:rPr lang="en-US" altLang="zh-TW" dirty="0">
                <a:ea typeface="+mn-lt"/>
                <a:cs typeface="+mn-lt"/>
              </a:rPr>
              <a:t>Template</a:t>
            </a:r>
            <a:r>
              <a:rPr lang="en-US" altLang="zh-TW" dirty="0">
                <a:cs typeface="Calibri"/>
              </a:rPr>
              <a:t> </a:t>
            </a:r>
            <a:r>
              <a:rPr lang="en" altLang="zh-TW" dirty="0"/>
              <a:t>in Azure Automation』</a:t>
            </a:r>
          </a:p>
          <a:p>
            <a:pPr lvl="3"/>
            <a:endParaRPr lang="en" altLang="zh-TW" dirty="0"/>
          </a:p>
          <a:p>
            <a:pPr marL="514350" indent="-514350">
              <a:buFont typeface="+mj-lt"/>
              <a:buAutoNum type="arabicPeriod"/>
            </a:pPr>
            <a:r>
              <a:rPr lang="en" altLang="zh-TW" dirty="0"/>
              <a:t>『Start/Stop VMs during off-hours solution in Azure Automation』</a:t>
            </a:r>
          </a:p>
          <a:p>
            <a:pPr lvl="2"/>
            <a:endParaRPr lang="en" altLang="zh-TW" dirty="0"/>
          </a:p>
          <a:p>
            <a:pPr marL="514350" indent="-514350">
              <a:buFont typeface="+mj-lt"/>
              <a:buAutoNum type="arabicPeriod"/>
            </a:pPr>
            <a:r>
              <a:rPr lang="en" altLang="zh-TW" dirty="0"/>
              <a:t>『Linux VM patch update by Update Management in Azure Automation』</a:t>
            </a:r>
          </a:p>
          <a:p>
            <a:pPr marL="0" indent="0">
              <a:buNone/>
            </a:pPr>
            <a:r>
              <a:rPr lang="en" altLang="zh-TW" dirty="0"/>
              <a:t> </a:t>
            </a:r>
          </a:p>
        </p:txBody>
      </p:sp>
      <p:pic>
        <p:nvPicPr>
          <p:cNvPr id="5" name="圖片 4" descr="一張含有 標誌, 時鐘 的圖片&#10;&#10;自動產生的描述">
            <a:extLst>
              <a:ext uri="{FF2B5EF4-FFF2-40B4-BE49-F238E27FC236}">
                <a16:creationId xmlns:a16="http://schemas.microsoft.com/office/drawing/2014/main" id="{517CECC3-8FF3-F14F-80AD-F2E254696B4D}"/>
              </a:ext>
            </a:extLst>
          </p:cNvPr>
          <p:cNvPicPr>
            <a:picLocks noChangeAspect="1"/>
          </p:cNvPicPr>
          <p:nvPr/>
        </p:nvPicPr>
        <p:blipFill>
          <a:blip r:embed="rId2"/>
          <a:stretch>
            <a:fillRect/>
          </a:stretch>
        </p:blipFill>
        <p:spPr>
          <a:xfrm>
            <a:off x="10027470" y="4378643"/>
            <a:ext cx="1798320" cy="1798320"/>
          </a:xfrm>
          <a:prstGeom prst="rect">
            <a:avLst/>
          </a:prstGeom>
        </p:spPr>
      </p:pic>
      <p:pic>
        <p:nvPicPr>
          <p:cNvPr id="7" name="圖片 6">
            <a:extLst>
              <a:ext uri="{FF2B5EF4-FFF2-40B4-BE49-F238E27FC236}">
                <a16:creationId xmlns:a16="http://schemas.microsoft.com/office/drawing/2014/main" id="{8667F682-D3E6-5446-963B-B8B3C0E14BE5}"/>
              </a:ext>
            </a:extLst>
          </p:cNvPr>
          <p:cNvPicPr>
            <a:picLocks noChangeAspect="1"/>
          </p:cNvPicPr>
          <p:nvPr/>
        </p:nvPicPr>
        <p:blipFill>
          <a:blip r:embed="rId3"/>
          <a:stretch>
            <a:fillRect/>
          </a:stretch>
        </p:blipFill>
        <p:spPr>
          <a:xfrm>
            <a:off x="7599660" y="4378643"/>
            <a:ext cx="1798320" cy="1798320"/>
          </a:xfrm>
          <a:prstGeom prst="rect">
            <a:avLst/>
          </a:prstGeom>
        </p:spPr>
      </p:pic>
      <p:pic>
        <p:nvPicPr>
          <p:cNvPr id="8" name="圖片 7" descr="一張含有 時鐘, 畫畫 的圖片&#10;&#10;自動產生的描述">
            <a:extLst>
              <a:ext uri="{FF2B5EF4-FFF2-40B4-BE49-F238E27FC236}">
                <a16:creationId xmlns:a16="http://schemas.microsoft.com/office/drawing/2014/main" id="{56B8D396-FDBE-4847-9FAA-18A6B43CE231}"/>
              </a:ext>
            </a:extLst>
          </p:cNvPr>
          <p:cNvPicPr>
            <a:picLocks noChangeAspect="1"/>
          </p:cNvPicPr>
          <p:nvPr/>
        </p:nvPicPr>
        <p:blipFill>
          <a:blip r:embed="rId4"/>
          <a:stretch>
            <a:fillRect/>
          </a:stretch>
        </p:blipFill>
        <p:spPr>
          <a:xfrm>
            <a:off x="5168040" y="4453313"/>
            <a:ext cx="1798320" cy="1798320"/>
          </a:xfrm>
          <a:prstGeom prst="rect">
            <a:avLst/>
          </a:prstGeom>
        </p:spPr>
      </p:pic>
    </p:spTree>
    <p:extLst>
      <p:ext uri="{BB962C8B-B14F-4D97-AF65-F5344CB8AC3E}">
        <p14:creationId xmlns:p14="http://schemas.microsoft.com/office/powerpoint/2010/main" val="905434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1A680A-FEA1-4741-AE51-04D0F39DD50B}"/>
              </a:ext>
            </a:extLst>
          </p:cNvPr>
          <p:cNvSpPr>
            <a:spLocks noGrp="1"/>
          </p:cNvSpPr>
          <p:nvPr>
            <p:ph type="ctrTitle"/>
          </p:nvPr>
        </p:nvSpPr>
        <p:spPr>
          <a:xfrm>
            <a:off x="445556" y="2216492"/>
            <a:ext cx="10666506" cy="2668375"/>
          </a:xfrm>
        </p:spPr>
        <p:txBody>
          <a:bodyPr/>
          <a:lstStyle/>
          <a:p>
            <a:r>
              <a:rPr lang="en-US" dirty="0">
                <a:ea typeface="+mn-lt"/>
                <a:cs typeface="+mn-lt"/>
              </a:rPr>
              <a:t>Conclusion</a:t>
            </a:r>
            <a:br>
              <a:rPr lang="en-US" b="0" dirty="0">
                <a:ea typeface="+mn-lt"/>
                <a:cs typeface="+mn-lt"/>
              </a:rPr>
            </a:br>
            <a:endParaRPr lang="zh-TW" altLang="en-US" dirty="0"/>
          </a:p>
        </p:txBody>
      </p:sp>
    </p:spTree>
    <p:extLst>
      <p:ext uri="{BB962C8B-B14F-4D97-AF65-F5344CB8AC3E}">
        <p14:creationId xmlns:p14="http://schemas.microsoft.com/office/powerpoint/2010/main" val="2866010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ea typeface="+mn-lt"/>
                <a:cs typeface="+mn-lt"/>
              </a:rPr>
              <a:t>Azure Automation is Reliable and Useful</a:t>
            </a:r>
            <a:endParaRPr lang="zh-TW"/>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2" name="圖片 2" descr="一張含有 螢幕擷取畫面 的圖片&#10;&#10;描述是以非常高的可信度產生">
            <a:extLst>
              <a:ext uri="{FF2B5EF4-FFF2-40B4-BE49-F238E27FC236}">
                <a16:creationId xmlns:a16="http://schemas.microsoft.com/office/drawing/2014/main" id="{548CC4E7-83AD-42DE-BA02-7B63FD2E0646}"/>
              </a:ext>
            </a:extLst>
          </p:cNvPr>
          <p:cNvPicPr>
            <a:picLocks noChangeAspect="1"/>
          </p:cNvPicPr>
          <p:nvPr/>
        </p:nvPicPr>
        <p:blipFill rotWithShape="1">
          <a:blip r:embed="rId3"/>
          <a:srcRect l="35900" t="32998" r="44394" b="26559"/>
          <a:stretch/>
        </p:blipFill>
        <p:spPr>
          <a:xfrm>
            <a:off x="4130786" y="1784113"/>
            <a:ext cx="3855542" cy="4458059"/>
          </a:xfrm>
          <a:prstGeom prst="rect">
            <a:avLst/>
          </a:prstGeom>
        </p:spPr>
      </p:pic>
    </p:spTree>
    <p:extLst>
      <p:ext uri="{BB962C8B-B14F-4D97-AF65-F5344CB8AC3E}">
        <p14:creationId xmlns:p14="http://schemas.microsoft.com/office/powerpoint/2010/main" val="11900580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a:ea typeface="新細明體"/>
                <a:cs typeface="Calibri"/>
              </a:rPr>
              <a:t>Choosing the Service you need</a:t>
            </a:r>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2" name="圖片 2">
            <a:extLst>
              <a:ext uri="{FF2B5EF4-FFF2-40B4-BE49-F238E27FC236}">
                <a16:creationId xmlns:a16="http://schemas.microsoft.com/office/drawing/2014/main" id="{61A2B6A8-85B6-494E-B37B-E936ABD31147}"/>
              </a:ext>
            </a:extLst>
          </p:cNvPr>
          <p:cNvPicPr>
            <a:picLocks noChangeAspect="1"/>
          </p:cNvPicPr>
          <p:nvPr/>
        </p:nvPicPr>
        <p:blipFill rotWithShape="1">
          <a:blip r:embed="rId3"/>
          <a:srcRect l="19203" r="20222"/>
          <a:stretch/>
        </p:blipFill>
        <p:spPr>
          <a:xfrm>
            <a:off x="1284121" y="2617925"/>
            <a:ext cx="2316198" cy="2008836"/>
          </a:xfrm>
          <a:prstGeom prst="rect">
            <a:avLst/>
          </a:prstGeom>
        </p:spPr>
      </p:pic>
      <p:pic>
        <p:nvPicPr>
          <p:cNvPr id="6" name="圖片 6">
            <a:extLst>
              <a:ext uri="{FF2B5EF4-FFF2-40B4-BE49-F238E27FC236}">
                <a16:creationId xmlns:a16="http://schemas.microsoft.com/office/drawing/2014/main" id="{58F54920-51B0-477F-9383-35E34C5F90C3}"/>
              </a:ext>
            </a:extLst>
          </p:cNvPr>
          <p:cNvPicPr>
            <a:picLocks noChangeAspect="1"/>
          </p:cNvPicPr>
          <p:nvPr/>
        </p:nvPicPr>
        <p:blipFill>
          <a:blip r:embed="rId4"/>
          <a:stretch>
            <a:fillRect/>
          </a:stretch>
        </p:blipFill>
        <p:spPr>
          <a:xfrm>
            <a:off x="8488907" y="2250743"/>
            <a:ext cx="2743200" cy="2743200"/>
          </a:xfrm>
          <a:prstGeom prst="rect">
            <a:avLst/>
          </a:prstGeom>
        </p:spPr>
      </p:pic>
      <p:pic>
        <p:nvPicPr>
          <p:cNvPr id="8" name="圖片 8">
            <a:extLst>
              <a:ext uri="{FF2B5EF4-FFF2-40B4-BE49-F238E27FC236}">
                <a16:creationId xmlns:a16="http://schemas.microsoft.com/office/drawing/2014/main" id="{FC1FC531-4DC9-4B5D-A739-690C52BCDD16}"/>
              </a:ext>
            </a:extLst>
          </p:cNvPr>
          <p:cNvPicPr>
            <a:picLocks noChangeAspect="1"/>
          </p:cNvPicPr>
          <p:nvPr/>
        </p:nvPicPr>
        <p:blipFill>
          <a:blip r:embed="rId5"/>
          <a:stretch>
            <a:fillRect/>
          </a:stretch>
        </p:blipFill>
        <p:spPr>
          <a:xfrm>
            <a:off x="4899333" y="2550781"/>
            <a:ext cx="2143125" cy="2143125"/>
          </a:xfrm>
          <a:prstGeom prst="rect">
            <a:avLst/>
          </a:prstGeom>
        </p:spPr>
      </p:pic>
      <p:sp>
        <p:nvSpPr>
          <p:cNvPr id="10" name="箭號: 上-下雙向 9">
            <a:extLst>
              <a:ext uri="{FF2B5EF4-FFF2-40B4-BE49-F238E27FC236}">
                <a16:creationId xmlns:a16="http://schemas.microsoft.com/office/drawing/2014/main" id="{E85A2635-F974-438C-A009-0D46998F3FA0}"/>
              </a:ext>
            </a:extLst>
          </p:cNvPr>
          <p:cNvSpPr/>
          <p:nvPr/>
        </p:nvSpPr>
        <p:spPr>
          <a:xfrm rot="5400000">
            <a:off x="6070986" y="225618"/>
            <a:ext cx="362045" cy="9948174"/>
          </a:xfrm>
          <a:prstGeom prst="upDown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0ED7A311-BFAC-484A-926F-5A6956436B76}"/>
              </a:ext>
            </a:extLst>
          </p:cNvPr>
          <p:cNvSpPr/>
          <p:nvPr/>
        </p:nvSpPr>
        <p:spPr>
          <a:xfrm>
            <a:off x="9616899" y="5379742"/>
            <a:ext cx="1617285" cy="461665"/>
          </a:xfrm>
          <a:prstGeom prst="rect">
            <a:avLst/>
          </a:prstGeom>
        </p:spPr>
        <p:txBody>
          <a:bodyPr wrap="square" anchor="t">
            <a:spAutoFit/>
          </a:bodyPr>
          <a:lstStyle/>
          <a:p>
            <a:pPr algn="ctr"/>
            <a:r>
              <a:rPr lang="en" sz="2400" b="1">
                <a:ea typeface="+mn-lt"/>
                <a:cs typeface="+mn-lt"/>
              </a:rPr>
              <a:t>By Yourself</a:t>
            </a:r>
            <a:endParaRPr lang="zh-CN" altLang="en" sz="2400" b="1">
              <a:ea typeface="新細明體"/>
              <a:cs typeface="Calibri"/>
            </a:endParaRPr>
          </a:p>
        </p:txBody>
      </p:sp>
      <p:sp>
        <p:nvSpPr>
          <p:cNvPr id="14" name="矩形 13">
            <a:extLst>
              <a:ext uri="{FF2B5EF4-FFF2-40B4-BE49-F238E27FC236}">
                <a16:creationId xmlns:a16="http://schemas.microsoft.com/office/drawing/2014/main" id="{B1F56335-B124-4E6D-891B-FEC63620B48A}"/>
              </a:ext>
            </a:extLst>
          </p:cNvPr>
          <p:cNvSpPr/>
          <p:nvPr/>
        </p:nvSpPr>
        <p:spPr>
          <a:xfrm>
            <a:off x="1277232" y="5379742"/>
            <a:ext cx="1744285" cy="461665"/>
          </a:xfrm>
          <a:prstGeom prst="rect">
            <a:avLst/>
          </a:prstGeom>
        </p:spPr>
        <p:txBody>
          <a:bodyPr wrap="square" anchor="t">
            <a:spAutoFit/>
          </a:bodyPr>
          <a:lstStyle/>
          <a:p>
            <a:pPr algn="ctr"/>
            <a:r>
              <a:rPr lang="en" sz="2400" b="1">
                <a:ea typeface="+mn-lt"/>
                <a:cs typeface="+mn-lt"/>
              </a:rPr>
              <a:t>Automation</a:t>
            </a:r>
            <a:endParaRPr lang="zh-TW" b="1">
              <a:ea typeface="新細明體"/>
              <a:cs typeface="Calibri"/>
            </a:endParaRPr>
          </a:p>
        </p:txBody>
      </p:sp>
    </p:spTree>
    <p:extLst>
      <p:ext uri="{BB962C8B-B14F-4D97-AF65-F5344CB8AC3E}">
        <p14:creationId xmlns:p14="http://schemas.microsoft.com/office/powerpoint/2010/main" val="2772691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59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ea typeface="新細明體"/>
              </a:rPr>
              <a:t>Automation service is a better option</a:t>
            </a:r>
            <a:endParaRPr lang="en-US" altLang="zh-TW" dirty="0">
              <a:ea typeface="新細明體"/>
              <a:cs typeface="Calibri"/>
            </a:endParaRPr>
          </a:p>
        </p:txBody>
      </p:sp>
      <p:sp>
        <p:nvSpPr>
          <p:cNvPr id="5" name="內容版面配置區 4"/>
          <p:cNvSpPr>
            <a:spLocks noGrp="1"/>
          </p:cNvSpPr>
          <p:nvPr>
            <p:ph idx="1"/>
          </p:nvPr>
        </p:nvSpPr>
        <p:spPr/>
        <p:txBody>
          <a:bodyPr vert="horz" lIns="91440" tIns="45720" rIns="91440" bIns="45720" rtlCol="0" anchor="t">
            <a:normAutofit/>
          </a:bodyPr>
          <a:lstStyle/>
          <a:p>
            <a:endParaRPr lang="en-US" altLang="zh-TW">
              <a:ea typeface="新細明體"/>
              <a:cs typeface="Calibri"/>
            </a:endParaRPr>
          </a:p>
          <a:p>
            <a:endParaRPr lang="zh-TW" altLang="en-US">
              <a:cs typeface="Calibri" panose="020F0502020204030204"/>
            </a:endParaRPr>
          </a:p>
        </p:txBody>
      </p:sp>
      <p:pic>
        <p:nvPicPr>
          <p:cNvPr id="2" name="圖片 1">
            <a:extLst>
              <a:ext uri="{FF2B5EF4-FFF2-40B4-BE49-F238E27FC236}">
                <a16:creationId xmlns:a16="http://schemas.microsoft.com/office/drawing/2014/main" id="{7CDB86EB-A81F-4B40-BEFD-C9E93A6A6E00}"/>
              </a:ext>
            </a:extLst>
          </p:cNvPr>
          <p:cNvPicPr>
            <a:picLocks noChangeAspect="1"/>
          </p:cNvPicPr>
          <p:nvPr/>
        </p:nvPicPr>
        <p:blipFill rotWithShape="1">
          <a:blip r:embed="rId3"/>
          <a:srcRect l="1399" r="6998"/>
          <a:stretch/>
        </p:blipFill>
        <p:spPr>
          <a:xfrm>
            <a:off x="3799367" y="2585203"/>
            <a:ext cx="4593265" cy="2832181"/>
          </a:xfrm>
          <a:prstGeom prst="rect">
            <a:avLst/>
          </a:prstGeom>
        </p:spPr>
      </p:pic>
    </p:spTree>
    <p:extLst>
      <p:ext uri="{BB962C8B-B14F-4D97-AF65-F5344CB8AC3E}">
        <p14:creationId xmlns:p14="http://schemas.microsoft.com/office/powerpoint/2010/main" val="927691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36BACA-CE27-084E-863C-34B85FF8ABE8}"/>
              </a:ext>
            </a:extLst>
          </p:cNvPr>
          <p:cNvSpPr>
            <a:spLocks noGrp="1"/>
          </p:cNvSpPr>
          <p:nvPr>
            <p:ph type="title"/>
          </p:nvPr>
        </p:nvSpPr>
        <p:spPr/>
        <p:txBody>
          <a:bodyPr/>
          <a:lstStyle/>
          <a:p>
            <a:r>
              <a:rPr kumimoji="1" lang="en-US" altLang="zh-TW" dirty="0"/>
              <a:t>Automation can help you</a:t>
            </a:r>
            <a:endParaRPr kumimoji="1" lang="zh-TW" altLang="en-US" dirty="0"/>
          </a:p>
        </p:txBody>
      </p:sp>
      <p:pic>
        <p:nvPicPr>
          <p:cNvPr id="5" name="內容版面配置區 4" descr="一張含有 房間 的圖片&#10;&#10;自動產生的描述">
            <a:extLst>
              <a:ext uri="{FF2B5EF4-FFF2-40B4-BE49-F238E27FC236}">
                <a16:creationId xmlns:a16="http://schemas.microsoft.com/office/drawing/2014/main" id="{3601ABCB-D7D1-2147-8C0F-38BE171D7366}"/>
              </a:ext>
            </a:extLst>
          </p:cNvPr>
          <p:cNvPicPr>
            <a:picLocks noGrp="1" noChangeAspect="1"/>
          </p:cNvPicPr>
          <p:nvPr>
            <p:ph idx="1"/>
          </p:nvPr>
        </p:nvPicPr>
        <p:blipFill>
          <a:blip r:embed="rId2"/>
          <a:stretch>
            <a:fillRect/>
          </a:stretch>
        </p:blipFill>
        <p:spPr>
          <a:xfrm>
            <a:off x="1056798" y="2514600"/>
            <a:ext cx="1828800" cy="1828800"/>
          </a:xfrm>
        </p:spPr>
      </p:pic>
      <p:pic>
        <p:nvPicPr>
          <p:cNvPr id="7" name="圖片 6">
            <a:extLst>
              <a:ext uri="{FF2B5EF4-FFF2-40B4-BE49-F238E27FC236}">
                <a16:creationId xmlns:a16="http://schemas.microsoft.com/office/drawing/2014/main" id="{68E8427C-BE7B-6C42-8C4E-314541840941}"/>
              </a:ext>
            </a:extLst>
          </p:cNvPr>
          <p:cNvPicPr>
            <a:picLocks noChangeAspect="1"/>
          </p:cNvPicPr>
          <p:nvPr/>
        </p:nvPicPr>
        <p:blipFill>
          <a:blip r:embed="rId3"/>
          <a:stretch>
            <a:fillRect/>
          </a:stretch>
        </p:blipFill>
        <p:spPr>
          <a:xfrm>
            <a:off x="5155200" y="2514600"/>
            <a:ext cx="1828800" cy="1828800"/>
          </a:xfrm>
          <a:prstGeom prst="rect">
            <a:avLst/>
          </a:prstGeom>
        </p:spPr>
      </p:pic>
      <p:pic>
        <p:nvPicPr>
          <p:cNvPr id="9" name="圖片 8">
            <a:extLst>
              <a:ext uri="{FF2B5EF4-FFF2-40B4-BE49-F238E27FC236}">
                <a16:creationId xmlns:a16="http://schemas.microsoft.com/office/drawing/2014/main" id="{50514491-3E2E-CE40-9C07-A775F5AB7843}"/>
              </a:ext>
            </a:extLst>
          </p:cNvPr>
          <p:cNvPicPr>
            <a:picLocks noChangeAspect="1"/>
          </p:cNvPicPr>
          <p:nvPr/>
        </p:nvPicPr>
        <p:blipFill>
          <a:blip r:embed="rId4"/>
          <a:stretch>
            <a:fillRect/>
          </a:stretch>
        </p:blipFill>
        <p:spPr>
          <a:xfrm>
            <a:off x="9253602" y="2548890"/>
            <a:ext cx="1828800" cy="1828800"/>
          </a:xfrm>
          <a:prstGeom prst="rect">
            <a:avLst/>
          </a:prstGeom>
        </p:spPr>
      </p:pic>
      <p:sp>
        <p:nvSpPr>
          <p:cNvPr id="10" name="矩形 9">
            <a:extLst>
              <a:ext uri="{FF2B5EF4-FFF2-40B4-BE49-F238E27FC236}">
                <a16:creationId xmlns:a16="http://schemas.microsoft.com/office/drawing/2014/main" id="{FD2F36A8-759D-3E4E-937E-E6BF7CE64F01}"/>
              </a:ext>
            </a:extLst>
          </p:cNvPr>
          <p:cNvSpPr/>
          <p:nvPr/>
        </p:nvSpPr>
        <p:spPr>
          <a:xfrm>
            <a:off x="-1076802" y="4389120"/>
            <a:ext cx="6096000" cy="1200329"/>
          </a:xfrm>
          <a:prstGeom prst="rect">
            <a:avLst/>
          </a:prstGeom>
        </p:spPr>
        <p:txBody>
          <a:bodyPr>
            <a:spAutoFit/>
          </a:bodyPr>
          <a:lstStyle/>
          <a:p>
            <a:pPr algn="ctr" fontAlgn="base"/>
            <a:r>
              <a:rPr lang="zh-TW" altLang="en-US" dirty="0">
                <a:solidFill>
                  <a:srgbClr val="646464"/>
                </a:solidFill>
                <a:latin typeface="Open Sans"/>
              </a:rPr>
              <a:t> </a:t>
            </a:r>
            <a:r>
              <a:rPr lang="en" altLang="zh-TW" b="1" dirty="0">
                <a:solidFill>
                  <a:srgbClr val="646464"/>
                </a:solidFill>
                <a:latin typeface="Open Sans"/>
              </a:rPr>
              <a:t>To minimize manual interaction </a:t>
            </a:r>
          </a:p>
          <a:p>
            <a:pPr algn="ctr" fontAlgn="base"/>
            <a:r>
              <a:rPr lang="en" altLang="zh-TW" b="1" dirty="0">
                <a:solidFill>
                  <a:srgbClr val="646464"/>
                </a:solidFill>
                <a:latin typeface="Open Sans"/>
              </a:rPr>
              <a:t>and human errors</a:t>
            </a:r>
          </a:p>
          <a:p>
            <a:br>
              <a:rPr lang="en" altLang="zh-TW" b="1" dirty="0"/>
            </a:br>
            <a:endParaRPr lang="zh-TW" altLang="en-US" b="1" dirty="0"/>
          </a:p>
        </p:txBody>
      </p:sp>
      <p:sp>
        <p:nvSpPr>
          <p:cNvPr id="11" name="文字方塊 10">
            <a:extLst>
              <a:ext uri="{FF2B5EF4-FFF2-40B4-BE49-F238E27FC236}">
                <a16:creationId xmlns:a16="http://schemas.microsoft.com/office/drawing/2014/main" id="{9B32C4A9-FED7-B64F-9D3C-5E09E59B8D54}"/>
              </a:ext>
            </a:extLst>
          </p:cNvPr>
          <p:cNvSpPr txBox="1"/>
          <p:nvPr/>
        </p:nvSpPr>
        <p:spPr>
          <a:xfrm>
            <a:off x="4268258" y="4343400"/>
            <a:ext cx="3771482" cy="646331"/>
          </a:xfrm>
          <a:prstGeom prst="rect">
            <a:avLst/>
          </a:prstGeom>
          <a:noFill/>
        </p:spPr>
        <p:txBody>
          <a:bodyPr wrap="none" rtlCol="0">
            <a:spAutoFit/>
          </a:bodyPr>
          <a:lstStyle/>
          <a:p>
            <a:pPr algn="ctr"/>
            <a:r>
              <a:rPr lang="en" altLang="zh-TW" b="1" dirty="0">
                <a:solidFill>
                  <a:srgbClr val="646464"/>
                </a:solidFill>
              </a:rPr>
              <a:t>To replicate processes consistently </a:t>
            </a:r>
          </a:p>
          <a:p>
            <a:pPr algn="ctr"/>
            <a:r>
              <a:rPr lang="en" altLang="zh-TW" b="1" dirty="0">
                <a:solidFill>
                  <a:srgbClr val="646464"/>
                </a:solidFill>
              </a:rPr>
              <a:t>and with better quality than a human</a:t>
            </a:r>
            <a:endParaRPr kumimoji="1" lang="zh-TW" altLang="en-US" b="1" dirty="0">
              <a:solidFill>
                <a:srgbClr val="646464"/>
              </a:solidFill>
            </a:endParaRPr>
          </a:p>
        </p:txBody>
      </p:sp>
      <p:sp>
        <p:nvSpPr>
          <p:cNvPr id="12" name="矩形 11">
            <a:extLst>
              <a:ext uri="{FF2B5EF4-FFF2-40B4-BE49-F238E27FC236}">
                <a16:creationId xmlns:a16="http://schemas.microsoft.com/office/drawing/2014/main" id="{BFEEA5CB-A16B-2540-BAD9-5BD1513BDD28}"/>
              </a:ext>
            </a:extLst>
          </p:cNvPr>
          <p:cNvSpPr/>
          <p:nvPr/>
        </p:nvSpPr>
        <p:spPr>
          <a:xfrm>
            <a:off x="8572500" y="4389120"/>
            <a:ext cx="3191003" cy="646331"/>
          </a:xfrm>
          <a:prstGeom prst="rect">
            <a:avLst/>
          </a:prstGeom>
        </p:spPr>
        <p:txBody>
          <a:bodyPr wrap="none">
            <a:spAutoFit/>
          </a:bodyPr>
          <a:lstStyle/>
          <a:p>
            <a:pPr algn="ctr"/>
            <a:r>
              <a:rPr lang="en" altLang="zh-TW" b="1" dirty="0">
                <a:solidFill>
                  <a:srgbClr val="666666"/>
                </a:solidFill>
                <a:latin typeface="Open Sans"/>
              </a:rPr>
              <a:t>Minimize costs due to </a:t>
            </a:r>
          </a:p>
          <a:p>
            <a:pPr algn="ctr"/>
            <a:r>
              <a:rPr lang="en" altLang="zh-TW" b="1" dirty="0">
                <a:solidFill>
                  <a:srgbClr val="666666"/>
                </a:solidFill>
                <a:latin typeface="Open Sans"/>
              </a:rPr>
              <a:t>manual errors and inefficiency  </a:t>
            </a:r>
            <a:endParaRPr lang="zh-TW" altLang="en-US" b="1" dirty="0"/>
          </a:p>
        </p:txBody>
      </p:sp>
    </p:spTree>
    <p:extLst>
      <p:ext uri="{BB962C8B-B14F-4D97-AF65-F5344CB8AC3E}">
        <p14:creationId xmlns:p14="http://schemas.microsoft.com/office/powerpoint/2010/main" val="387958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18738EFB3C431D47BE2B467520FE720C" ma:contentTypeVersion="9" ma:contentTypeDescription="建立新的文件。" ma:contentTypeScope="" ma:versionID="c003dd6e3924dd5586d97cd22918d015">
  <xsd:schema xmlns:xsd="http://www.w3.org/2001/XMLSchema" xmlns:xs="http://www.w3.org/2001/XMLSchema" xmlns:p="http://schemas.microsoft.com/office/2006/metadata/properties" xmlns:ns2="5b70094c-29ce-4ae9-95f2-16e80c6bb556" xmlns:ns3="df394e2e-0fd1-4a49-8cd6-f9bff70b24ad" targetNamespace="http://schemas.microsoft.com/office/2006/metadata/properties" ma:root="true" ma:fieldsID="5ee0e3d136a7f4644cfd59d05af81856" ns2:_="" ns3:_="">
    <xsd:import namespace="5b70094c-29ce-4ae9-95f2-16e80c6bb556"/>
    <xsd:import namespace="df394e2e-0fd1-4a49-8cd6-f9bff70b24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70094c-29ce-4ae9-95f2-16e80c6bb5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394e2e-0fd1-4a49-8cd6-f9bff70b24ad" elementFormDefault="qualified">
    <xsd:import namespace="http://schemas.microsoft.com/office/2006/documentManagement/types"/>
    <xsd:import namespace="http://schemas.microsoft.com/office/infopath/2007/PartnerControls"/>
    <xsd:element name="SharedWithUsers" ma:index="11"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51F85F-BA73-4583-B778-B3521800AA9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46A193-4D23-4610-821B-678DA9817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70094c-29ce-4ae9-95f2-16e80c6bb556"/>
    <ds:schemaRef ds:uri="df394e2e-0fd1-4a49-8cd6-f9bff70b2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A8D01A-7F61-44C6-9B64-73B5EA688A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490</TotalTime>
  <Words>3604</Words>
  <Application>Microsoft Macintosh PowerPoint</Application>
  <PresentationFormat>寬螢幕</PresentationFormat>
  <Paragraphs>569</Paragraphs>
  <Slides>78</Slides>
  <Notes>28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78</vt:i4>
      </vt:variant>
    </vt:vector>
  </HeadingPairs>
  <TitlesOfParts>
    <vt:vector size="85" baseType="lpstr">
      <vt:lpstr>Microsoft YaHei</vt:lpstr>
      <vt:lpstr>Open Sans</vt:lpstr>
      <vt:lpstr>Arial</vt:lpstr>
      <vt:lpstr>Calibri</vt:lpstr>
      <vt:lpstr>Calibri Light</vt:lpstr>
      <vt:lpstr>Comic Sans MS</vt:lpstr>
      <vt:lpstr>Office Theme</vt:lpstr>
      <vt:lpstr>Azure Automation </vt:lpstr>
      <vt:lpstr>Agenda</vt:lpstr>
      <vt:lpstr>Why need to Work with Azure Automation</vt:lpstr>
      <vt:lpstr>Application on Azure</vt:lpstr>
      <vt:lpstr>Build all Resource by yourself</vt:lpstr>
      <vt:lpstr>How about risk?</vt:lpstr>
      <vt:lpstr>Most Important</vt:lpstr>
      <vt:lpstr>Automation service is a better option</vt:lpstr>
      <vt:lpstr>Automation can help you</vt:lpstr>
      <vt:lpstr> The Benefits of Azure Automation</vt:lpstr>
      <vt:lpstr>Azure automation management tools</vt:lpstr>
      <vt:lpstr>Azure automation management tools</vt:lpstr>
      <vt:lpstr>ARM Templates</vt:lpstr>
      <vt:lpstr>Azure DevOps</vt:lpstr>
      <vt:lpstr>Log analytics</vt:lpstr>
      <vt:lpstr>Log queries</vt:lpstr>
      <vt:lpstr>What data is available to log queries?</vt:lpstr>
      <vt:lpstr>Azure Log Analytics with Automation</vt:lpstr>
      <vt:lpstr>Ansible</vt:lpstr>
      <vt:lpstr>Chef</vt:lpstr>
      <vt:lpstr>Terraform</vt:lpstr>
      <vt:lpstr>Resource Manager </vt:lpstr>
      <vt:lpstr>What is Resource Manager</vt:lpstr>
      <vt:lpstr>What is Resource Manager</vt:lpstr>
      <vt:lpstr>Advantage</vt:lpstr>
      <vt:lpstr> ARM templates</vt:lpstr>
      <vt:lpstr>ARM Template</vt:lpstr>
      <vt:lpstr>ARM templates Advantage</vt:lpstr>
      <vt:lpstr>What is Azure Automation</vt:lpstr>
      <vt:lpstr>What is Azure Automation</vt:lpstr>
      <vt:lpstr>Azure Automation Account</vt:lpstr>
      <vt:lpstr>Common scenarios</vt:lpstr>
      <vt:lpstr>PowerPoint 簡報</vt:lpstr>
      <vt:lpstr>Process automation</vt:lpstr>
      <vt:lpstr>Azure Runbook</vt:lpstr>
      <vt:lpstr>Advantages</vt:lpstr>
      <vt:lpstr>Infrastructure as Code (IaC)</vt:lpstr>
      <vt:lpstr>Infrastructure as Code (IaC)</vt:lpstr>
      <vt:lpstr>IaC - Updating</vt:lpstr>
      <vt:lpstr>IaC and Runbook</vt:lpstr>
      <vt:lpstr>Type </vt:lpstr>
      <vt:lpstr>Graphical Runbooks</vt:lpstr>
      <vt:lpstr>PowerShell Runbooks</vt:lpstr>
      <vt:lpstr>Python runbooks</vt:lpstr>
      <vt:lpstr>PowerPoint 簡報</vt:lpstr>
      <vt:lpstr>Runbook and Resource Manager Template </vt:lpstr>
      <vt:lpstr>PowerPoint 簡報</vt:lpstr>
      <vt:lpstr>Configuration  Management</vt:lpstr>
      <vt:lpstr>Change Tracking and Inventory</vt:lpstr>
      <vt:lpstr>Change Tracking and Inventory user interface</vt:lpstr>
      <vt:lpstr>State Configuration</vt:lpstr>
      <vt:lpstr>Desired State Configuration </vt:lpstr>
      <vt:lpstr>Push model</vt:lpstr>
      <vt:lpstr>Pull model</vt:lpstr>
      <vt:lpstr>PowerPoint 簡報</vt:lpstr>
      <vt:lpstr>Update management</vt:lpstr>
      <vt:lpstr> Update Management to connected Server work </vt:lpstr>
      <vt:lpstr>Update Classification</vt:lpstr>
      <vt:lpstr>Enable Update Management for Azure virtual machines</vt:lpstr>
      <vt:lpstr>View results of an update deployment</vt:lpstr>
      <vt:lpstr>PowerPoint 簡報</vt:lpstr>
      <vt:lpstr>Shared capabilities</vt:lpstr>
      <vt:lpstr>Shared resources</vt:lpstr>
      <vt:lpstr>Role-based access control</vt:lpstr>
      <vt:lpstr>Role-based access control</vt:lpstr>
      <vt:lpstr>Role based access control</vt:lpstr>
      <vt:lpstr>Use Cases for Automation on Azure</vt:lpstr>
      <vt:lpstr>VM management</vt:lpstr>
      <vt:lpstr>Configuration management</vt:lpstr>
      <vt:lpstr>Log management</vt:lpstr>
      <vt:lpstr>Database management</vt:lpstr>
      <vt:lpstr>Event management</vt:lpstr>
      <vt:lpstr>Lab time</vt:lpstr>
      <vt:lpstr>Lab time</vt:lpstr>
      <vt:lpstr>Conclusion </vt:lpstr>
      <vt:lpstr>Azure Automation is Reliable and Useful</vt:lpstr>
      <vt:lpstr>Choosing the Service you need</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Automation </dc:title>
  <dc:creator>Will Huang (黃柏崴)</dc:creator>
  <cp:lastModifiedBy>Will Huang (黃柏崴)</cp:lastModifiedBy>
  <cp:revision>15</cp:revision>
  <dcterms:created xsi:type="dcterms:W3CDTF">2020-06-19T08:59:51Z</dcterms:created>
  <dcterms:modified xsi:type="dcterms:W3CDTF">2020-06-23T09:24:07Z</dcterms:modified>
</cp:coreProperties>
</file>